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3" r:id="rId1"/>
    <p:sldMasterId id="2147483705" r:id="rId2"/>
  </p:sldMasterIdLst>
  <p:notesMasterIdLst>
    <p:notesMasterId r:id="rId16"/>
  </p:notesMasterIdLst>
  <p:handoutMasterIdLst>
    <p:handoutMasterId r:id="rId17"/>
  </p:handoutMasterIdLst>
  <p:sldIdLst>
    <p:sldId id="432" r:id="rId3"/>
    <p:sldId id="450" r:id="rId4"/>
    <p:sldId id="451" r:id="rId5"/>
    <p:sldId id="448" r:id="rId6"/>
    <p:sldId id="455" r:id="rId7"/>
    <p:sldId id="452" r:id="rId8"/>
    <p:sldId id="436" r:id="rId9"/>
    <p:sldId id="444" r:id="rId10"/>
    <p:sldId id="442" r:id="rId11"/>
    <p:sldId id="446" r:id="rId12"/>
    <p:sldId id="449" r:id="rId13"/>
    <p:sldId id="447" r:id="rId14"/>
    <p:sldId id="453" r:id="rId15"/>
  </p:sldIdLst>
  <p:sldSz cx="9144000" cy="5143500" type="screen16x9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ystrz" initials="K" lastIdx="1" clrIdx="0">
    <p:extLst>
      <p:ext uri="{19B8F6BF-5375-455C-9EA6-DF929625EA0E}">
        <p15:presenceInfo xmlns:p15="http://schemas.microsoft.com/office/powerpoint/2012/main" userId="Krystrz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1D64"/>
    <a:srgbClr val="A27E48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56" autoAdjust="0"/>
    <p:restoredTop sz="95489" autoAdjust="0"/>
  </p:normalViewPr>
  <p:slideViewPr>
    <p:cSldViewPr snapToGrid="0" snapToObjects="1">
      <p:cViewPr varScale="1">
        <p:scale>
          <a:sx n="146" d="100"/>
          <a:sy n="146" d="100"/>
        </p:scale>
        <p:origin x="798" y="1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875" cy="498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183" y="0"/>
            <a:ext cx="2945875" cy="498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417B8B-E182-4A66-811B-6EC308C1DCB4}" type="datetimeFigureOut">
              <a:rPr lang="en-GB" smtClean="0"/>
              <a:t>12/10/2021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323"/>
            <a:ext cx="2945875" cy="498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183" y="9428323"/>
            <a:ext cx="2945875" cy="498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11C357-2CCE-4E56-9B72-65A4BDE465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41205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690A00-7087-4460-B45D-AFFADDC5CFB6}" type="datetimeFigureOut">
              <a:rPr lang="en-GB" smtClean="0"/>
              <a:t>12/10/2021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2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A99075-E772-4D14-88EC-77BB71AC15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493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99075-E772-4D14-88EC-77BB71AC15A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531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99075-E772-4D14-88EC-77BB71AC15A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35548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99075-E772-4D14-88EC-77BB71AC15A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339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99075-E772-4D14-88EC-77BB71AC15A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619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190C5-29DE-4F5C-8ADB-974D4FDC14B5}" type="datetimeFigureOut">
              <a:rPr lang="cs-CZ" smtClean="0"/>
              <a:t>12.10.2021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A4E9F-EA81-4F1B-A75C-132E2D2489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4776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190C5-29DE-4F5C-8ADB-974D4FDC14B5}" type="datetimeFigureOut">
              <a:rPr lang="cs-CZ" smtClean="0"/>
              <a:t>12.10.2021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A4E9F-EA81-4F1B-A75C-132E2D2489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799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190C5-29DE-4F5C-8ADB-974D4FDC14B5}" type="datetimeFigureOut">
              <a:rPr lang="cs-CZ" smtClean="0"/>
              <a:t>12.10.2021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A4E9F-EA81-4F1B-A75C-132E2D2489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87837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1332"/>
            <a:ext cx="7772400" cy="1890889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rgbClr val="A27E48"/>
                </a:solidFill>
                <a:latin typeface="Myriad Pro Semibold"/>
                <a:cs typeface="Myriad Pro Semibold"/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</a:t>
            </a:r>
            <a:r>
              <a:rPr lang="cs-CZ" dirty="0" err="1"/>
              <a:t>title</a:t>
            </a:r>
            <a:r>
              <a:rPr lang="cs-CZ" dirty="0"/>
              <a:t> style</a:t>
            </a:r>
            <a:endParaRPr lang="en-US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2B2DD07-E1B6-0546-9574-938E5DE5E4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23881" y="3073071"/>
            <a:ext cx="2896238" cy="155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9316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505221"/>
          </a:xfrm>
          <a:prstGeom prst="rect">
            <a:avLst/>
          </a:prstGeom>
        </p:spPr>
        <p:txBody>
          <a:bodyPr/>
          <a:lstStyle>
            <a:lvl1pPr>
              <a:defRPr sz="2400" b="0" i="0">
                <a:solidFill>
                  <a:srgbClr val="A27E48"/>
                </a:solidFill>
                <a:latin typeface="Myriad Pro Semibold"/>
                <a:cs typeface="Myriad Pro Semibold"/>
              </a:defRPr>
            </a:lvl1pPr>
          </a:lstStyle>
          <a:p>
            <a:r>
              <a:rPr lang="cs-CZ" dirty="0"/>
              <a:t>Hlavní titulek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838907"/>
            <a:ext cx="8229600" cy="4593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rgbClr val="1E1D64"/>
                </a:solidFill>
                <a:latin typeface="Myriad Pro"/>
                <a:cs typeface="Myriad Pro"/>
              </a:defRPr>
            </a:lvl1pPr>
            <a:lvl2pPr>
              <a:defRPr sz="2400" b="0" i="0">
                <a:solidFill>
                  <a:srgbClr val="1E1D64"/>
                </a:solidFill>
                <a:latin typeface="Myriad Pro"/>
                <a:cs typeface="Myriad Pro"/>
              </a:defRPr>
            </a:lvl2pPr>
            <a:lvl3pPr>
              <a:defRPr sz="2400" b="0" i="0">
                <a:solidFill>
                  <a:srgbClr val="1E1D64"/>
                </a:solidFill>
                <a:latin typeface="Myriad Pro"/>
                <a:cs typeface="Myriad Pro"/>
              </a:defRPr>
            </a:lvl3pPr>
            <a:lvl4pPr>
              <a:defRPr sz="2400" b="0" i="0">
                <a:solidFill>
                  <a:srgbClr val="1E1D64"/>
                </a:solidFill>
                <a:latin typeface="Myriad Pro"/>
                <a:cs typeface="Myriad Pro"/>
              </a:defRPr>
            </a:lvl4pPr>
            <a:lvl5pPr>
              <a:defRPr sz="2400" b="0" i="0">
                <a:solidFill>
                  <a:srgbClr val="1E1D64"/>
                </a:solidFill>
                <a:latin typeface="Myriad Pro"/>
                <a:cs typeface="Myriad Pro"/>
              </a:defRPr>
            </a:lvl5pPr>
          </a:lstStyle>
          <a:p>
            <a:pPr lvl="0"/>
            <a:r>
              <a:rPr lang="cs-CZ" dirty="0"/>
              <a:t>Podtitulek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57200" y="1546578"/>
            <a:ext cx="8229600" cy="26246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0" i="0">
                <a:solidFill>
                  <a:srgbClr val="1E1D64"/>
                </a:solidFill>
                <a:latin typeface="Myriad Pro"/>
                <a:cs typeface="Myriad Pro"/>
              </a:defRPr>
            </a:lvl1pPr>
            <a:lvl2pPr>
              <a:defRPr sz="2400" b="0" i="0">
                <a:solidFill>
                  <a:srgbClr val="1E1D64"/>
                </a:solidFill>
                <a:latin typeface="Myriad Pro"/>
                <a:cs typeface="Myriad Pro"/>
              </a:defRPr>
            </a:lvl2pPr>
            <a:lvl3pPr>
              <a:defRPr sz="2400" b="0" i="0">
                <a:solidFill>
                  <a:srgbClr val="1E1D64"/>
                </a:solidFill>
                <a:latin typeface="Myriad Pro"/>
                <a:cs typeface="Myriad Pro"/>
              </a:defRPr>
            </a:lvl3pPr>
            <a:lvl4pPr>
              <a:defRPr sz="2400" b="0" i="0">
                <a:solidFill>
                  <a:srgbClr val="1E1D64"/>
                </a:solidFill>
                <a:latin typeface="Myriad Pro"/>
                <a:cs typeface="Myriad Pro"/>
              </a:defRPr>
            </a:lvl4pPr>
            <a:lvl5pPr>
              <a:defRPr sz="2400" b="0" i="0">
                <a:solidFill>
                  <a:srgbClr val="1E1D64"/>
                </a:solidFill>
                <a:latin typeface="Myriad Pro"/>
                <a:cs typeface="Myriad Pro"/>
              </a:defRPr>
            </a:lvl5pPr>
          </a:lstStyle>
          <a:p>
            <a:pPr lvl="0"/>
            <a:r>
              <a:rPr lang="cs-CZ" dirty="0"/>
              <a:t>Text</a:t>
            </a:r>
            <a:endParaRPr lang="en-US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09935D5-4E80-3640-AD97-FCCB0D5069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0818" y="4318722"/>
            <a:ext cx="1387153" cy="75477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ACBB393-AE5E-7445-B8BB-A30D67D2FA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45425" y="4275159"/>
            <a:ext cx="923924" cy="73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4079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505221"/>
          </a:xfrm>
          <a:prstGeom prst="rect">
            <a:avLst/>
          </a:prstGeom>
        </p:spPr>
        <p:txBody>
          <a:bodyPr/>
          <a:lstStyle>
            <a:lvl1pPr>
              <a:defRPr sz="2400" b="0" i="0">
                <a:solidFill>
                  <a:srgbClr val="A27E48"/>
                </a:solidFill>
                <a:latin typeface="Myriad Pro Semibold"/>
                <a:cs typeface="Myriad Pro Semibold"/>
              </a:defRPr>
            </a:lvl1pPr>
          </a:lstStyle>
          <a:p>
            <a:r>
              <a:rPr lang="cs-CZ" dirty="0"/>
              <a:t>Hlavní titulek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838907"/>
            <a:ext cx="8229600" cy="4593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rgbClr val="1E1D64"/>
                </a:solidFill>
                <a:latin typeface="Myriad Pro"/>
                <a:cs typeface="Myriad Pro"/>
              </a:defRPr>
            </a:lvl1pPr>
            <a:lvl2pPr>
              <a:defRPr sz="2400" b="0" i="0">
                <a:solidFill>
                  <a:srgbClr val="1E1D64"/>
                </a:solidFill>
                <a:latin typeface="Myriad Pro"/>
                <a:cs typeface="Myriad Pro"/>
              </a:defRPr>
            </a:lvl2pPr>
            <a:lvl3pPr>
              <a:defRPr sz="2400" b="0" i="0">
                <a:solidFill>
                  <a:srgbClr val="1E1D64"/>
                </a:solidFill>
                <a:latin typeface="Myriad Pro"/>
                <a:cs typeface="Myriad Pro"/>
              </a:defRPr>
            </a:lvl3pPr>
            <a:lvl4pPr>
              <a:defRPr sz="2400" b="0" i="0">
                <a:solidFill>
                  <a:srgbClr val="1E1D64"/>
                </a:solidFill>
                <a:latin typeface="Myriad Pro"/>
                <a:cs typeface="Myriad Pro"/>
              </a:defRPr>
            </a:lvl4pPr>
            <a:lvl5pPr>
              <a:defRPr sz="2400" b="0" i="0">
                <a:solidFill>
                  <a:srgbClr val="1E1D64"/>
                </a:solidFill>
                <a:latin typeface="Myriad Pro"/>
                <a:cs typeface="Myriad Pro"/>
              </a:defRPr>
            </a:lvl5pPr>
          </a:lstStyle>
          <a:p>
            <a:pPr lvl="0"/>
            <a:r>
              <a:rPr lang="cs-CZ" dirty="0"/>
              <a:t>Podtitulek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57200" y="1546578"/>
            <a:ext cx="3990622" cy="26246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0" i="0">
                <a:solidFill>
                  <a:srgbClr val="1E1D64"/>
                </a:solidFill>
                <a:latin typeface="Myriad Pro"/>
                <a:cs typeface="Myriad Pro"/>
              </a:defRPr>
            </a:lvl1pPr>
            <a:lvl2pPr>
              <a:defRPr sz="2400" b="0" i="0">
                <a:solidFill>
                  <a:srgbClr val="1E1D64"/>
                </a:solidFill>
                <a:latin typeface="Myriad Pro"/>
                <a:cs typeface="Myriad Pro"/>
              </a:defRPr>
            </a:lvl2pPr>
            <a:lvl3pPr>
              <a:defRPr sz="2400" b="0" i="0">
                <a:solidFill>
                  <a:srgbClr val="1E1D64"/>
                </a:solidFill>
                <a:latin typeface="Myriad Pro"/>
                <a:cs typeface="Myriad Pro"/>
              </a:defRPr>
            </a:lvl3pPr>
            <a:lvl4pPr>
              <a:defRPr sz="2400" b="0" i="0">
                <a:solidFill>
                  <a:srgbClr val="1E1D64"/>
                </a:solidFill>
                <a:latin typeface="Myriad Pro"/>
                <a:cs typeface="Myriad Pro"/>
              </a:defRPr>
            </a:lvl4pPr>
            <a:lvl5pPr>
              <a:defRPr sz="2400" b="0" i="0">
                <a:solidFill>
                  <a:srgbClr val="1E1D64"/>
                </a:solidFill>
                <a:latin typeface="Myriad Pro"/>
                <a:cs typeface="Myriad Pro"/>
              </a:defRPr>
            </a:lvl5pPr>
          </a:lstStyle>
          <a:p>
            <a:pPr lvl="0"/>
            <a:r>
              <a:rPr lang="cs-CZ" dirty="0"/>
              <a:t>Text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696178" y="1546578"/>
            <a:ext cx="3990622" cy="26246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0" i="0">
                <a:solidFill>
                  <a:srgbClr val="1E1D64"/>
                </a:solidFill>
                <a:latin typeface="Myriad Pro"/>
                <a:cs typeface="Myriad Pro"/>
              </a:defRPr>
            </a:lvl1pPr>
            <a:lvl2pPr>
              <a:defRPr sz="2400" b="0" i="0">
                <a:solidFill>
                  <a:srgbClr val="1E1D64"/>
                </a:solidFill>
                <a:latin typeface="Myriad Pro"/>
                <a:cs typeface="Myriad Pro"/>
              </a:defRPr>
            </a:lvl2pPr>
            <a:lvl3pPr>
              <a:defRPr sz="2400" b="0" i="0">
                <a:solidFill>
                  <a:srgbClr val="1E1D64"/>
                </a:solidFill>
                <a:latin typeface="Myriad Pro"/>
                <a:cs typeface="Myriad Pro"/>
              </a:defRPr>
            </a:lvl3pPr>
            <a:lvl4pPr>
              <a:defRPr sz="2400" b="0" i="0">
                <a:solidFill>
                  <a:srgbClr val="1E1D64"/>
                </a:solidFill>
                <a:latin typeface="Myriad Pro"/>
                <a:cs typeface="Myriad Pro"/>
              </a:defRPr>
            </a:lvl4pPr>
            <a:lvl5pPr>
              <a:defRPr sz="2400" b="0" i="0">
                <a:solidFill>
                  <a:srgbClr val="1E1D64"/>
                </a:solidFill>
                <a:latin typeface="Myriad Pro"/>
                <a:cs typeface="Myriad Pro"/>
              </a:defRPr>
            </a:lvl5pPr>
          </a:lstStyle>
          <a:p>
            <a:pPr lvl="0"/>
            <a:r>
              <a:rPr lang="cs-CZ" dirty="0"/>
              <a:t>Text</a:t>
            </a:r>
            <a:endParaRPr lang="en-US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DFB830A0-C19B-7A44-B7B4-6CF7F43649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0818" y="4318722"/>
            <a:ext cx="1387153" cy="754774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AF8B9E61-A66D-F846-A360-4E4A8CEAD90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45425" y="4275159"/>
            <a:ext cx="923924" cy="73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24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190C5-29DE-4F5C-8ADB-974D4FDC14B5}" type="datetimeFigureOut">
              <a:rPr lang="cs-CZ" smtClean="0"/>
              <a:t>12.10.2021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A4E9F-EA81-4F1B-A75C-132E2D2489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2801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190C5-29DE-4F5C-8ADB-974D4FDC14B5}" type="datetimeFigureOut">
              <a:rPr lang="cs-CZ" smtClean="0"/>
              <a:t>12.10.2021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A4E9F-EA81-4F1B-A75C-132E2D2489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8679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190C5-29DE-4F5C-8ADB-974D4FDC14B5}" type="datetimeFigureOut">
              <a:rPr lang="cs-CZ" smtClean="0"/>
              <a:t>12.10.2021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A4E9F-EA81-4F1B-A75C-132E2D2489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8837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190C5-29DE-4F5C-8ADB-974D4FDC14B5}" type="datetimeFigureOut">
              <a:rPr lang="cs-CZ" smtClean="0"/>
              <a:t>12.10.2021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A4E9F-EA81-4F1B-A75C-132E2D2489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9169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190C5-29DE-4F5C-8ADB-974D4FDC14B5}" type="datetimeFigureOut">
              <a:rPr lang="cs-CZ" smtClean="0"/>
              <a:t>12.10.2021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A4E9F-EA81-4F1B-A75C-132E2D2489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5659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190C5-29DE-4F5C-8ADB-974D4FDC14B5}" type="datetimeFigureOut">
              <a:rPr lang="cs-CZ" smtClean="0"/>
              <a:t>12.10.2021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A4E9F-EA81-4F1B-A75C-132E2D2489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6379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190C5-29DE-4F5C-8ADB-974D4FDC14B5}" type="datetimeFigureOut">
              <a:rPr lang="cs-CZ" smtClean="0"/>
              <a:t>12.10.2021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A4E9F-EA81-4F1B-A75C-132E2D2489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6616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190C5-29DE-4F5C-8ADB-974D4FDC14B5}" type="datetimeFigureOut">
              <a:rPr lang="cs-CZ" smtClean="0"/>
              <a:t>12.10.2021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A4E9F-EA81-4F1B-A75C-132E2D2489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6105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190C5-29DE-4F5C-8ADB-974D4FDC14B5}" type="datetimeFigureOut">
              <a:rPr lang="cs-CZ" smtClean="0"/>
              <a:t>12.10.2021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4A4E9F-EA81-4F1B-A75C-132E2D2489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9358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5540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ZAHRANIČNÍ ÚSEK ČOV</a:t>
            </a:r>
          </a:p>
        </p:txBody>
      </p:sp>
    </p:spTree>
    <p:extLst>
      <p:ext uri="{BB962C8B-B14F-4D97-AF65-F5344CB8AC3E}">
        <p14:creationId xmlns:p14="http://schemas.microsoft.com/office/powerpoint/2010/main" val="3011684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ASAP</a:t>
            </a:r>
            <a:endParaRPr lang="en-US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0"/>
          </p:nvPr>
        </p:nvSpPr>
        <p:spPr>
          <a:xfrm>
            <a:off x="292446" y="711200"/>
            <a:ext cx="8382573" cy="3602053"/>
          </a:xfrm>
        </p:spPr>
        <p:txBody>
          <a:bodyPr/>
          <a:lstStyle/>
          <a:p>
            <a:pPr marL="88900" lvl="2" indent="0">
              <a:buNone/>
            </a:pPr>
            <a:endParaRPr lang="cs-CZ" sz="1600" dirty="0"/>
          </a:p>
          <a:p>
            <a:pPr marL="374650" lvl="2" indent="-285750"/>
            <a:r>
              <a:rPr lang="cs-CZ" sz="1800" dirty="0"/>
              <a:t>11. – 13. 10. 2021 </a:t>
            </a:r>
            <a:r>
              <a:rPr lang="cs-CZ" sz="1800" u="sng" dirty="0"/>
              <a:t>Team meeting  v Kodani</a:t>
            </a:r>
          </a:p>
          <a:p>
            <a:pPr marL="831850" lvl="3" indent="-285750"/>
            <a:r>
              <a:rPr lang="cs-CZ" sz="1800" dirty="0"/>
              <a:t>Finalizace </a:t>
            </a:r>
            <a:r>
              <a:rPr lang="cs-CZ" sz="1800" dirty="0" err="1"/>
              <a:t>Roadmap</a:t>
            </a:r>
            <a:r>
              <a:rPr lang="cs-CZ" sz="1800" dirty="0"/>
              <a:t> strategie udržitelnosti</a:t>
            </a:r>
          </a:p>
          <a:p>
            <a:pPr marL="831850" lvl="3" indent="-285750"/>
            <a:r>
              <a:rPr lang="cs-CZ" sz="1800" dirty="0"/>
              <a:t>Prezentace strategií udržitelnosti </a:t>
            </a:r>
            <a:r>
              <a:rPr lang="cs-CZ" sz="1800" dirty="0" err="1"/>
              <a:t>mentees</a:t>
            </a:r>
            <a:endParaRPr lang="cs-CZ" sz="1800" dirty="0"/>
          </a:p>
          <a:p>
            <a:pPr marL="831850" lvl="3" indent="-285750"/>
            <a:r>
              <a:rPr lang="cs-CZ" sz="1800" dirty="0"/>
              <a:t>Prezentace „</a:t>
            </a:r>
            <a:r>
              <a:rPr lang="cs-CZ" sz="1800" dirty="0" err="1"/>
              <a:t>best</a:t>
            </a:r>
            <a:r>
              <a:rPr lang="cs-CZ" sz="1800" dirty="0"/>
              <a:t> </a:t>
            </a:r>
            <a:r>
              <a:rPr lang="cs-CZ" sz="1800" dirty="0" err="1"/>
              <a:t>practises</a:t>
            </a:r>
            <a:r>
              <a:rPr lang="cs-CZ" sz="1800" dirty="0"/>
              <a:t>“ dánského sportovního hnutí 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400" dirty="0"/>
              <a:t>Sustainability work of Danish sport federations and the use of international federations’ tools </a:t>
            </a:r>
          </a:p>
          <a:p>
            <a:pPr marL="1428750" lvl="2">
              <a:buFont typeface="Arial" panose="020B0604020202020204" pitchFamily="34" charset="0"/>
              <a:buChar char="•"/>
            </a:pPr>
            <a:r>
              <a:rPr lang="cs-CZ" sz="1400" dirty="0" err="1"/>
              <a:t>Danish</a:t>
            </a:r>
            <a:r>
              <a:rPr lang="cs-CZ" sz="1400" dirty="0"/>
              <a:t> Golf Union - </a:t>
            </a:r>
            <a:r>
              <a:rPr lang="cs-CZ" sz="1400" dirty="0" err="1"/>
              <a:t>Torben</a:t>
            </a:r>
            <a:r>
              <a:rPr lang="cs-CZ" sz="1400" dirty="0"/>
              <a:t> </a:t>
            </a:r>
            <a:r>
              <a:rPr lang="cs-CZ" sz="1400" dirty="0" err="1"/>
              <a:t>Kastrup</a:t>
            </a:r>
            <a:r>
              <a:rPr lang="cs-CZ" sz="1400" dirty="0"/>
              <a:t> </a:t>
            </a:r>
            <a:r>
              <a:rPr lang="cs-CZ" sz="1400" dirty="0" err="1"/>
              <a:t>Petersen</a:t>
            </a:r>
            <a:r>
              <a:rPr lang="cs-CZ" sz="1400" dirty="0"/>
              <a:t> </a:t>
            </a:r>
          </a:p>
          <a:p>
            <a:pPr marL="1428750" lvl="2">
              <a:buFont typeface="Arial" panose="020B0604020202020204" pitchFamily="34" charset="0"/>
              <a:buChar char="•"/>
            </a:pPr>
            <a:r>
              <a:rPr lang="en-US" sz="1400" dirty="0"/>
              <a:t>Danish Automobile Union - Ture Hansen </a:t>
            </a:r>
            <a:endParaRPr lang="cs-CZ" sz="1400" dirty="0"/>
          </a:p>
          <a:p>
            <a:pPr marL="1076325" lvl="2" indent="-357188">
              <a:buFont typeface="Arial" panose="020B0604020202020204" pitchFamily="34" charset="0"/>
              <a:buChar char="•"/>
            </a:pPr>
            <a:r>
              <a:rPr lang="en-US" sz="1400" dirty="0"/>
              <a:t>Innovation and communications as drivers of sustainability </a:t>
            </a:r>
          </a:p>
          <a:p>
            <a:pPr marL="1428750" lvl="2">
              <a:buFont typeface="Arial" panose="020B0604020202020204" pitchFamily="34" charset="0"/>
              <a:buChar char="•"/>
            </a:pPr>
            <a:r>
              <a:rPr lang="en-US" sz="1400" dirty="0"/>
              <a:t>Psychological barriers for working with sustainability - </a:t>
            </a:r>
            <a:r>
              <a:rPr lang="en-US" sz="1400" dirty="0" err="1"/>
              <a:t>Flemming</a:t>
            </a:r>
            <a:r>
              <a:rPr lang="en-US" sz="1400" dirty="0"/>
              <a:t> Andersen </a:t>
            </a:r>
          </a:p>
          <a:p>
            <a:pPr marL="1428750" lvl="2">
              <a:buFont typeface="Arial" panose="020B0604020202020204" pitchFamily="34" charset="0"/>
              <a:buChar char="•"/>
            </a:pPr>
            <a:r>
              <a:rPr lang="cs-CZ" sz="1400" dirty="0" err="1"/>
              <a:t>DIF’s</a:t>
            </a:r>
            <a:r>
              <a:rPr lang="cs-CZ" sz="1400" dirty="0"/>
              <a:t> </a:t>
            </a:r>
            <a:r>
              <a:rPr lang="cs-CZ" sz="1400" dirty="0" err="1"/>
              <a:t>Innovation</a:t>
            </a:r>
            <a:r>
              <a:rPr lang="cs-CZ" sz="1400" dirty="0"/>
              <a:t> </a:t>
            </a:r>
            <a:r>
              <a:rPr lang="cs-CZ" sz="1400" dirty="0" err="1"/>
              <a:t>Lab</a:t>
            </a:r>
            <a:r>
              <a:rPr lang="cs-CZ" sz="1400" dirty="0"/>
              <a:t> - Charlotte </a:t>
            </a:r>
            <a:r>
              <a:rPr lang="cs-CZ" sz="1400" dirty="0" err="1"/>
              <a:t>Mathiesen</a:t>
            </a:r>
            <a:r>
              <a:rPr lang="cs-CZ" sz="1400" dirty="0"/>
              <a:t> (</a:t>
            </a:r>
            <a:r>
              <a:rPr lang="cs-CZ" sz="1400" dirty="0" err="1"/>
              <a:t>Sustainable</a:t>
            </a:r>
            <a:r>
              <a:rPr lang="cs-CZ" sz="1400" dirty="0"/>
              <a:t> </a:t>
            </a:r>
            <a:r>
              <a:rPr lang="cs-CZ" sz="1400" dirty="0" err="1"/>
              <a:t>events</a:t>
            </a:r>
            <a:r>
              <a:rPr lang="cs-CZ" sz="1400" dirty="0"/>
              <a:t> </a:t>
            </a:r>
            <a:r>
              <a:rPr lang="cs-CZ" sz="1400" dirty="0" err="1"/>
              <a:t>guide</a:t>
            </a:r>
            <a:r>
              <a:rPr lang="cs-CZ" sz="1400" dirty="0"/>
              <a:t> + Green </a:t>
            </a:r>
            <a:r>
              <a:rPr lang="cs-CZ" sz="1400" dirty="0" err="1"/>
              <a:t>Awards</a:t>
            </a:r>
            <a:r>
              <a:rPr lang="cs-CZ" sz="1400" dirty="0"/>
              <a:t>) </a:t>
            </a:r>
          </a:p>
          <a:p>
            <a:pPr marL="1428750" lvl="2">
              <a:buFont typeface="Arial" panose="020B0604020202020204" pitchFamily="34" charset="0"/>
              <a:buChar char="•"/>
            </a:pPr>
            <a:r>
              <a:rPr lang="en-US" sz="1400" dirty="0"/>
              <a:t>Measuring carbon footprint in sport clubs – Lasse </a:t>
            </a:r>
            <a:r>
              <a:rPr lang="en-US" sz="1400" dirty="0" err="1"/>
              <a:t>Lyck</a:t>
            </a:r>
            <a:r>
              <a:rPr lang="en-US" sz="1400" dirty="0"/>
              <a:t> </a:t>
            </a:r>
          </a:p>
          <a:p>
            <a:pPr marL="546100" lvl="3" indent="0">
              <a:buNone/>
            </a:pPr>
            <a:endParaRPr lang="cs-CZ" sz="1600" u="sng" dirty="0"/>
          </a:p>
          <a:p>
            <a:pPr marL="374650" lvl="2" indent="-285750"/>
            <a:endParaRPr lang="cs-CZ" sz="1600" u="sng" dirty="0"/>
          </a:p>
          <a:p>
            <a:pPr marL="374650" lvl="2" indent="-285750"/>
            <a:endParaRPr lang="cs-CZ" sz="1600" u="sng" dirty="0"/>
          </a:p>
          <a:p>
            <a:pPr marL="285750"/>
            <a:endParaRPr lang="en-US" sz="1100" dirty="0"/>
          </a:p>
          <a:p>
            <a:endParaRPr lang="cs-CZ" sz="1400" dirty="0"/>
          </a:p>
          <a:p>
            <a:pPr marL="0" lvl="1" indent="0">
              <a:buNone/>
            </a:pPr>
            <a:endParaRPr lang="cs-CZ" sz="1800" dirty="0"/>
          </a:p>
          <a:p>
            <a:pPr lvl="1" indent="0">
              <a:buNone/>
            </a:pPr>
            <a:endParaRPr lang="cs-CZ" sz="1800" dirty="0"/>
          </a:p>
          <a:p>
            <a:pPr lvl="1" indent="0">
              <a:buNone/>
            </a:pPr>
            <a:endParaRPr lang="cs-CZ" sz="1800" u="sng" dirty="0"/>
          </a:p>
          <a:p>
            <a:pPr algn="ctr"/>
            <a:r>
              <a:rPr lang="cs-CZ" sz="2800" dirty="0"/>
              <a:t> </a:t>
            </a:r>
          </a:p>
          <a:p>
            <a:pPr lvl="2" indent="0">
              <a:buNone/>
            </a:pPr>
            <a:endParaRPr lang="cs-CZ" sz="1800" dirty="0"/>
          </a:p>
          <a:p>
            <a:pPr lvl="1" indent="0">
              <a:buNone/>
            </a:pPr>
            <a:endParaRPr lang="cs-CZ" sz="1800" dirty="0"/>
          </a:p>
          <a:p>
            <a:r>
              <a:rPr lang="cs-CZ" dirty="0"/>
              <a:t>	</a:t>
            </a:r>
          </a:p>
          <a:p>
            <a:pPr marL="342900" indent="-342900">
              <a:buFont typeface="Arial"/>
              <a:buAutoNum type="arabicPeriod"/>
            </a:pPr>
            <a:endParaRPr lang="cs-CZ" dirty="0"/>
          </a:p>
          <a:p>
            <a:pPr marL="342900" indent="-342900">
              <a:buAutoNum type="arabicPeriod"/>
            </a:pPr>
            <a:endParaRPr lang="cs-CZ" dirty="0"/>
          </a:p>
          <a:p>
            <a:endParaRPr lang="en-US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874" y="71509"/>
            <a:ext cx="1330261" cy="934661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4453217" y="238708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 </a:t>
            </a:r>
            <a:endParaRPr lang="en-US" dirty="0"/>
          </a:p>
        </p:txBody>
      </p:sp>
      <p:sp>
        <p:nvSpPr>
          <p:cNvPr id="5" name="Obdélník 4"/>
          <p:cNvSpPr/>
          <p:nvPr/>
        </p:nvSpPr>
        <p:spPr>
          <a:xfrm>
            <a:off x="4453217" y="238708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820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375087"/>
            <a:ext cx="7772400" cy="796614"/>
          </a:xfrm>
        </p:spPr>
        <p:txBody>
          <a:bodyPr/>
          <a:lstStyle/>
          <a:p>
            <a:r>
              <a:rPr lang="cs-CZ" dirty="0"/>
              <a:t>STRATEGIE UDRŽITELNOSTI 	ČOV</a:t>
            </a:r>
          </a:p>
        </p:txBody>
      </p:sp>
    </p:spTree>
    <p:extLst>
      <p:ext uri="{BB962C8B-B14F-4D97-AF65-F5344CB8AC3E}">
        <p14:creationId xmlns:p14="http://schemas.microsoft.com/office/powerpoint/2010/main" val="3496070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STRATEGIE UDŽITELNOSTI</a:t>
            </a:r>
            <a:endParaRPr lang="en-US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0"/>
          </p:nvPr>
        </p:nvSpPr>
        <p:spPr>
          <a:xfrm>
            <a:off x="292447" y="879288"/>
            <a:ext cx="4306447" cy="3602053"/>
          </a:xfrm>
        </p:spPr>
        <p:txBody>
          <a:bodyPr/>
          <a:lstStyle/>
          <a:p>
            <a:pPr marL="88900" lvl="2" indent="0">
              <a:buNone/>
            </a:pPr>
            <a:r>
              <a:rPr lang="cs-CZ" sz="2000" u="sng" dirty="0"/>
              <a:t>STRATEGIE UDŽITELNOSTI ČOV</a:t>
            </a:r>
          </a:p>
          <a:p>
            <a:pPr marL="431800" lvl="2" indent="-342900">
              <a:buAutoNum type="arabicParenR"/>
            </a:pPr>
            <a:r>
              <a:rPr lang="cs-CZ" sz="1400" dirty="0"/>
              <a:t>Maximální varianta</a:t>
            </a:r>
          </a:p>
          <a:p>
            <a:pPr marL="831850" lvl="3" indent="-285750"/>
            <a:r>
              <a:rPr lang="cs-CZ" sz="1400" dirty="0"/>
              <a:t>Zapracovány připomínky členů VV</a:t>
            </a:r>
          </a:p>
          <a:p>
            <a:pPr marL="831850" lvl="3" indent="-285750"/>
            <a:r>
              <a:rPr lang="cs-CZ" sz="1400" dirty="0"/>
              <a:t>Jazyková korektura</a:t>
            </a:r>
          </a:p>
          <a:p>
            <a:pPr marL="831850" lvl="3" indent="-285750"/>
            <a:r>
              <a:rPr lang="cs-CZ" sz="1400" dirty="0"/>
              <a:t>Příprava pro grafické zpracování</a:t>
            </a:r>
          </a:p>
          <a:p>
            <a:pPr marL="431800" lvl="2" indent="-342900">
              <a:buAutoNum type="arabicParenR"/>
            </a:pPr>
            <a:r>
              <a:rPr lang="cs-CZ" sz="1400" dirty="0"/>
              <a:t>Krátká varianta </a:t>
            </a:r>
          </a:p>
          <a:p>
            <a:pPr marL="831850" lvl="3" indent="-285750"/>
            <a:r>
              <a:rPr lang="cs-CZ" sz="1400" dirty="0"/>
              <a:t>Právě v přípravě</a:t>
            </a:r>
          </a:p>
          <a:p>
            <a:pPr marL="831850" lvl="3" indent="-285750"/>
            <a:r>
              <a:rPr lang="cs-CZ" sz="1400" dirty="0" err="1"/>
              <a:t>Deadline</a:t>
            </a:r>
            <a:r>
              <a:rPr lang="cs-CZ" sz="1400" dirty="0"/>
              <a:t> draftu konec příštího týdne</a:t>
            </a:r>
          </a:p>
          <a:p>
            <a:pPr marL="431800" lvl="2" indent="-342900">
              <a:buFont typeface="Arial"/>
              <a:buAutoNum type="arabicParenR"/>
            </a:pPr>
            <a:r>
              <a:rPr lang="cs-CZ" sz="1400" dirty="0"/>
              <a:t>Implementační plán 2021 - 2024</a:t>
            </a:r>
          </a:p>
          <a:p>
            <a:pPr marL="831850" lvl="3" indent="-285750"/>
            <a:r>
              <a:rPr lang="cs-CZ" sz="1400" dirty="0"/>
              <a:t>Detailní zpracování jednotlivých kroků v časovém horizontu</a:t>
            </a:r>
          </a:p>
          <a:p>
            <a:pPr marL="831850" lvl="3" indent="-285750"/>
            <a:r>
              <a:rPr lang="cs-CZ" sz="1400" dirty="0"/>
              <a:t>Po finalizaci krátké varianty</a:t>
            </a:r>
          </a:p>
          <a:p>
            <a:pPr marL="374650" lvl="2" indent="-285750"/>
            <a:endParaRPr lang="cs-CZ" sz="1600" u="sng" dirty="0"/>
          </a:p>
          <a:p>
            <a:pPr marL="374650" lvl="2" indent="-285750"/>
            <a:endParaRPr lang="cs-CZ" sz="1600" u="sng" dirty="0"/>
          </a:p>
          <a:p>
            <a:pPr marL="285750"/>
            <a:endParaRPr lang="en-US" sz="1100" dirty="0"/>
          </a:p>
          <a:p>
            <a:endParaRPr lang="cs-CZ" sz="1400" dirty="0"/>
          </a:p>
          <a:p>
            <a:pPr marL="0" lvl="1" indent="0">
              <a:buNone/>
            </a:pPr>
            <a:endParaRPr lang="cs-CZ" sz="1800" dirty="0"/>
          </a:p>
          <a:p>
            <a:pPr lvl="1" indent="0">
              <a:buNone/>
            </a:pPr>
            <a:endParaRPr lang="cs-CZ" sz="1800" dirty="0"/>
          </a:p>
          <a:p>
            <a:pPr lvl="1" indent="0">
              <a:buNone/>
            </a:pPr>
            <a:endParaRPr lang="cs-CZ" sz="1800" u="sng" dirty="0"/>
          </a:p>
          <a:p>
            <a:pPr algn="ctr"/>
            <a:r>
              <a:rPr lang="cs-CZ" sz="2800" dirty="0"/>
              <a:t> </a:t>
            </a:r>
          </a:p>
          <a:p>
            <a:pPr lvl="2" indent="0">
              <a:buNone/>
            </a:pPr>
            <a:endParaRPr lang="cs-CZ" sz="1800" dirty="0"/>
          </a:p>
          <a:p>
            <a:pPr lvl="1" indent="0">
              <a:buNone/>
            </a:pPr>
            <a:endParaRPr lang="cs-CZ" sz="1800" dirty="0"/>
          </a:p>
          <a:p>
            <a:r>
              <a:rPr lang="cs-CZ" dirty="0"/>
              <a:t>	</a:t>
            </a:r>
          </a:p>
          <a:p>
            <a:pPr marL="342900" indent="-342900">
              <a:buFont typeface="Arial"/>
              <a:buAutoNum type="arabicPeriod"/>
            </a:pPr>
            <a:endParaRPr lang="cs-CZ" dirty="0"/>
          </a:p>
          <a:p>
            <a:pPr marL="342900" indent="-342900">
              <a:buAutoNum type="arabicPeriod"/>
            </a:pPr>
            <a:endParaRPr lang="cs-CZ" dirty="0"/>
          </a:p>
          <a:p>
            <a:endParaRPr lang="en-US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874" y="4097704"/>
            <a:ext cx="1330261" cy="934661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4453217" y="238708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 </a:t>
            </a:r>
            <a:endParaRPr lang="en-US" dirty="0"/>
          </a:p>
        </p:txBody>
      </p:sp>
      <p:sp>
        <p:nvSpPr>
          <p:cNvPr id="5" name="Obdélník 4"/>
          <p:cNvSpPr/>
          <p:nvPr/>
        </p:nvSpPr>
        <p:spPr>
          <a:xfrm>
            <a:off x="4453217" y="238708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 </a:t>
            </a:r>
            <a:endParaRPr lang="en-US" dirty="0"/>
          </a:p>
        </p:txBody>
      </p:sp>
      <p:sp>
        <p:nvSpPr>
          <p:cNvPr id="9" name="Zástupný symbol pro obsah 3">
            <a:extLst>
              <a:ext uri="{FF2B5EF4-FFF2-40B4-BE49-F238E27FC236}">
                <a16:creationId xmlns:a16="http://schemas.microsoft.com/office/drawing/2014/main" id="{262D3997-0568-4F2A-9C5A-B88217CDB26C}"/>
              </a:ext>
            </a:extLst>
          </p:cNvPr>
          <p:cNvSpPr txBox="1">
            <a:spLocks/>
          </p:cNvSpPr>
          <p:nvPr/>
        </p:nvSpPr>
        <p:spPr>
          <a:xfrm>
            <a:off x="4690783" y="879287"/>
            <a:ext cx="3722412" cy="36020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0" i="0" kern="1200">
                <a:solidFill>
                  <a:srgbClr val="1E1D64"/>
                </a:solidFill>
                <a:latin typeface="Myriad Pro"/>
                <a:ea typeface="+mn-ea"/>
                <a:cs typeface="Myriad Pro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rgbClr val="1E1D64"/>
                </a:solidFill>
                <a:latin typeface="Myriad Pro"/>
                <a:ea typeface="+mn-ea"/>
                <a:cs typeface="Myriad Pro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rgbClr val="1E1D64"/>
                </a:solidFill>
                <a:latin typeface="Myriad Pro"/>
                <a:ea typeface="+mn-ea"/>
                <a:cs typeface="Myriad Pro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rgbClr val="1E1D64"/>
                </a:solidFill>
                <a:latin typeface="Myriad Pro"/>
                <a:ea typeface="+mn-ea"/>
                <a:cs typeface="Myriad Pro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b="0" i="0" kern="1200">
                <a:solidFill>
                  <a:srgbClr val="1E1D64"/>
                </a:solidFill>
                <a:latin typeface="Myriad Pro"/>
                <a:ea typeface="+mn-ea"/>
                <a:cs typeface="Myriad Pro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 lvl="2" indent="0">
              <a:buFont typeface="Arial"/>
              <a:buNone/>
            </a:pPr>
            <a:r>
              <a:rPr lang="cs-CZ" sz="2000" u="sng" dirty="0"/>
              <a:t>DALŠÍ KROKY:</a:t>
            </a:r>
          </a:p>
          <a:p>
            <a:pPr marL="374650" lvl="2" indent="-285750"/>
            <a:r>
              <a:rPr lang="cs-CZ" sz="1400" dirty="0"/>
              <a:t>Říjen  - finalizace strategie, draft krátké varianty, finalizace akčního plánu</a:t>
            </a:r>
          </a:p>
          <a:p>
            <a:pPr marL="374650" lvl="2" indent="-285750"/>
            <a:r>
              <a:rPr lang="cs-CZ" sz="1400" dirty="0"/>
              <a:t>Schválení dlouhé i krátké varianty Výkonným výborem</a:t>
            </a:r>
          </a:p>
          <a:p>
            <a:pPr marL="374650" lvl="2" indent="-285750"/>
            <a:endParaRPr lang="cs-CZ" sz="1600" u="sng" dirty="0"/>
          </a:p>
          <a:p>
            <a:pPr marL="374650" lvl="2" indent="-285750"/>
            <a:endParaRPr lang="cs-CZ" sz="1600" u="sng" dirty="0"/>
          </a:p>
          <a:p>
            <a:pPr marL="285750"/>
            <a:endParaRPr lang="en-US" sz="1100" dirty="0"/>
          </a:p>
          <a:p>
            <a:endParaRPr lang="cs-CZ" sz="1400" dirty="0"/>
          </a:p>
          <a:p>
            <a:pPr marL="0" lvl="1" indent="0">
              <a:buFont typeface="Arial"/>
              <a:buNone/>
            </a:pPr>
            <a:endParaRPr lang="cs-CZ" sz="1800" dirty="0"/>
          </a:p>
          <a:p>
            <a:pPr lvl="1" indent="0">
              <a:buFont typeface="Arial"/>
              <a:buNone/>
            </a:pPr>
            <a:endParaRPr lang="cs-CZ" sz="1800" dirty="0"/>
          </a:p>
          <a:p>
            <a:pPr lvl="1" indent="0">
              <a:buFont typeface="Arial"/>
              <a:buNone/>
            </a:pPr>
            <a:endParaRPr lang="cs-CZ" sz="1800" u="sng" dirty="0"/>
          </a:p>
          <a:p>
            <a:pPr algn="ctr"/>
            <a:r>
              <a:rPr lang="cs-CZ" sz="2800" dirty="0"/>
              <a:t> </a:t>
            </a:r>
          </a:p>
          <a:p>
            <a:pPr lvl="2" indent="0">
              <a:buFont typeface="Arial"/>
              <a:buNone/>
            </a:pPr>
            <a:endParaRPr lang="cs-CZ" sz="1800" dirty="0"/>
          </a:p>
          <a:p>
            <a:pPr lvl="1" indent="0">
              <a:buFont typeface="Arial"/>
              <a:buNone/>
            </a:pPr>
            <a:endParaRPr lang="cs-CZ" sz="1800" dirty="0"/>
          </a:p>
          <a:p>
            <a:r>
              <a:rPr lang="cs-CZ" dirty="0"/>
              <a:t>	</a:t>
            </a:r>
          </a:p>
          <a:p>
            <a:pPr marL="342900" indent="-342900">
              <a:buFont typeface="Arial"/>
              <a:buAutoNum type="arabicPeriod"/>
            </a:pPr>
            <a:endParaRPr lang="cs-CZ" dirty="0"/>
          </a:p>
          <a:p>
            <a:pPr marL="342900" indent="-342900">
              <a:buFont typeface="Arial"/>
              <a:buAutoNum type="arabicPeriod"/>
            </a:pPr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56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96BCD0-1E18-4F1C-BE62-7F16E2B1D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ÚPRAVA MISE STRATEGIE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4D5059C4-35CC-423F-8FB9-FC91C2E31A9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0F8ED4A-0F84-40F5-AB42-646366509E80}"/>
              </a:ext>
            </a:extLst>
          </p:cNvPr>
          <p:cNvPicPr/>
          <p:nvPr/>
        </p:nvPicPr>
        <p:blipFill rotWithShape="1">
          <a:blip r:embed="rId2"/>
          <a:srcRect t="5072" b="18111"/>
          <a:stretch/>
        </p:blipFill>
        <p:spPr bwMode="auto">
          <a:xfrm>
            <a:off x="402199" y="1244434"/>
            <a:ext cx="8284601" cy="36987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0618C51-70B3-4390-963F-D1E1E13204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539" y="146561"/>
            <a:ext cx="1330261" cy="93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018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BA8776-2EB3-4C2C-8969-3DA9B65A2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CZECHIA X CZECH REPUBLIC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C3B86B5-9887-4AED-8BD9-050B939F63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b="1" dirty="0"/>
              <a:t>9.12. 2021 KONFERENCE  SPORT – JEDNOTNÁ PREZENTACE REPUBLIKY DOMA I V ZAHRANIČÍ</a:t>
            </a:r>
            <a:endParaRPr lang="cs-CZ" sz="2000" dirty="0"/>
          </a:p>
          <a:p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274E8B69-3A30-4DA9-B76C-C8D7D7EE5B17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cs-CZ" sz="1200" b="1" dirty="0"/>
              <a:t>Organizátoři</a:t>
            </a:r>
            <a:endParaRPr lang="cs-CZ" sz="1200" dirty="0"/>
          </a:p>
          <a:p>
            <a:r>
              <a:rPr lang="cs-CZ" sz="1200" dirty="0"/>
              <a:t>Český olympijský výbor</a:t>
            </a:r>
          </a:p>
          <a:p>
            <a:r>
              <a:rPr lang="cs-CZ" sz="1200" dirty="0"/>
              <a:t>Česká unie sportu</a:t>
            </a:r>
          </a:p>
          <a:p>
            <a:r>
              <a:rPr lang="cs-CZ" sz="1200" dirty="0"/>
              <a:t>Česká obec sokolská</a:t>
            </a:r>
          </a:p>
          <a:p>
            <a:r>
              <a:rPr lang="cs-CZ" sz="1200" dirty="0"/>
              <a:t>Národní sportovní agentura (garant nebo spoluorganizátor – TBD)</a:t>
            </a:r>
          </a:p>
          <a:p>
            <a:endParaRPr lang="cs-CZ" sz="1200" dirty="0"/>
          </a:p>
          <a:p>
            <a:r>
              <a:rPr lang="cs-CZ" sz="1100" b="1" dirty="0"/>
              <a:t>Datum: 9. prosince 2021, odpoledne, přesný čas bude upřesněn</a:t>
            </a:r>
            <a:endParaRPr lang="cs-CZ" sz="1100" dirty="0"/>
          </a:p>
          <a:p>
            <a:r>
              <a:rPr lang="cs-CZ" sz="1100" dirty="0"/>
              <a:t>Místo konání: Černínský palác – Ministerstvo zahraničních věcí (v jednání)</a:t>
            </a:r>
          </a:p>
          <a:p>
            <a:r>
              <a:rPr lang="cs-CZ" sz="1100" dirty="0"/>
              <a:t>Hosté: zástupci sportovních svazů (předseda či generální sekretář)</a:t>
            </a:r>
          </a:p>
          <a:p>
            <a:r>
              <a:rPr lang="cs-CZ" sz="1100" dirty="0"/>
              <a:t> </a:t>
            </a:r>
          </a:p>
          <a:p>
            <a:r>
              <a:rPr lang="cs-CZ" sz="1100" b="1" dirty="0"/>
              <a:t>Cíl konference: </a:t>
            </a:r>
            <a:endParaRPr lang="cs-CZ" sz="1100" dirty="0"/>
          </a:p>
          <a:p>
            <a:r>
              <a:rPr lang="cs-CZ" sz="1200" dirty="0"/>
              <a:t>Vyvolat diskusi a následnou realizaci jasně definovaných kroků ke sjednocení prezentace České republiky prostřednictvím sportu, respektive sportovních reprezentací u nás i v zahraničí.  </a:t>
            </a:r>
          </a:p>
          <a:p>
            <a:endParaRPr lang="cs-CZ" dirty="0"/>
          </a:p>
        </p:txBody>
      </p:sp>
      <p:sp>
        <p:nvSpPr>
          <p:cNvPr id="5" name="Zástupný symbol pro obsah 3">
            <a:extLst>
              <a:ext uri="{FF2B5EF4-FFF2-40B4-BE49-F238E27FC236}">
                <a16:creationId xmlns:a16="http://schemas.microsoft.com/office/drawing/2014/main" id="{94A3F8C1-ED19-40E3-913E-AC82296546D1}"/>
              </a:ext>
            </a:extLst>
          </p:cNvPr>
          <p:cNvSpPr txBox="1">
            <a:spLocks/>
          </p:cNvSpPr>
          <p:nvPr/>
        </p:nvSpPr>
        <p:spPr>
          <a:xfrm>
            <a:off x="5904267" y="1426737"/>
            <a:ext cx="2782533" cy="262466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0" i="0" kern="1200">
                <a:solidFill>
                  <a:srgbClr val="1E1D64"/>
                </a:solidFill>
                <a:latin typeface="Myriad Pro"/>
                <a:ea typeface="+mn-ea"/>
                <a:cs typeface="Myriad Pro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rgbClr val="1E1D64"/>
                </a:solidFill>
                <a:latin typeface="Myriad Pro"/>
                <a:ea typeface="+mn-ea"/>
                <a:cs typeface="Myriad Pro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rgbClr val="1E1D64"/>
                </a:solidFill>
                <a:latin typeface="Myriad Pro"/>
                <a:ea typeface="+mn-ea"/>
                <a:cs typeface="Myriad Pro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rgbClr val="1E1D64"/>
                </a:solidFill>
                <a:latin typeface="Myriad Pro"/>
                <a:ea typeface="+mn-ea"/>
                <a:cs typeface="Myriad Pro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b="0" i="0" kern="1200">
                <a:solidFill>
                  <a:srgbClr val="1E1D64"/>
                </a:solidFill>
                <a:latin typeface="Myriad Pro"/>
                <a:ea typeface="+mn-ea"/>
                <a:cs typeface="Myriad Pro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200" dirty="0"/>
          </a:p>
          <a:p>
            <a:r>
              <a:rPr lang="cs-CZ" sz="1200" b="1" dirty="0"/>
              <a:t>Záštita</a:t>
            </a:r>
            <a:endParaRPr lang="cs-CZ" sz="1200" dirty="0"/>
          </a:p>
          <a:p>
            <a:r>
              <a:rPr lang="cs-CZ" sz="1200" dirty="0"/>
              <a:t>Ministerstvo zahraničních věcí</a:t>
            </a:r>
          </a:p>
          <a:p>
            <a:r>
              <a:rPr lang="cs-CZ" sz="1200" dirty="0"/>
              <a:t>Ministerstvo pro místní rozvoj</a:t>
            </a:r>
          </a:p>
          <a:p>
            <a:r>
              <a:rPr lang="cs-CZ" sz="1200" dirty="0"/>
              <a:t>Ministerstvo průmyslu a obchodu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9081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F45D50-A8DC-439B-9403-726F35A70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NÁVRH ČLENŮ KOMISE ZAHRANIČNÍCH VZTAHŮ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8430E788-066E-431C-A603-CFCA9BC21DD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57200" y="906183"/>
            <a:ext cx="8229600" cy="2624666"/>
          </a:xfrm>
        </p:spPr>
        <p:txBody>
          <a:bodyPr/>
          <a:lstStyle/>
          <a:p>
            <a:r>
              <a:rPr lang="cs-CZ" sz="1400" dirty="0"/>
              <a:t>Předseda :                                    	Roman Kumpošt – MP ČOV, lyžování</a:t>
            </a:r>
          </a:p>
          <a:p>
            <a:r>
              <a:rPr lang="cs-CZ" sz="1400" dirty="0"/>
              <a:t>Místopředseda:                            	Petr </a:t>
            </a:r>
            <a:r>
              <a:rPr lang="cs-CZ" sz="1400" dirty="0" err="1"/>
              <a:t>Graclík</a:t>
            </a:r>
            <a:endParaRPr lang="cs-CZ" sz="1400" dirty="0"/>
          </a:p>
          <a:p>
            <a:r>
              <a:rPr lang="cs-CZ" sz="1400" dirty="0"/>
              <a:t>Tajemník:                                    	Veronika Zemanová</a:t>
            </a:r>
          </a:p>
          <a:p>
            <a:r>
              <a:rPr lang="cs-CZ" sz="1400" dirty="0"/>
              <a:t>Členové:                                        	Martin Urban    </a:t>
            </a:r>
          </a:p>
          <a:p>
            <a:r>
              <a:rPr lang="cs-CZ" sz="1400" dirty="0"/>
              <a:t>                                                       	Michal Ježdík    </a:t>
            </a:r>
          </a:p>
          <a:p>
            <a:r>
              <a:rPr lang="cs-CZ" sz="1400" dirty="0"/>
              <a:t>                                                       	Tomáš Taubr     </a:t>
            </a:r>
          </a:p>
          <a:p>
            <a:r>
              <a:rPr lang="cs-CZ" sz="1400" dirty="0"/>
              <a:t>                                                       	Jakub Tesárek   </a:t>
            </a:r>
          </a:p>
          <a:p>
            <a:r>
              <a:rPr lang="cs-CZ" sz="1400" dirty="0"/>
              <a:t>                                                       	Gabriel </a:t>
            </a:r>
            <a:r>
              <a:rPr lang="cs-CZ" sz="1400" dirty="0" err="1"/>
              <a:t>Waage</a:t>
            </a:r>
            <a:endParaRPr lang="cs-CZ" sz="1400" dirty="0"/>
          </a:p>
          <a:p>
            <a:r>
              <a:rPr lang="cs-CZ" sz="1400" dirty="0"/>
              <a:t>                                                      	Petr Spilka          </a:t>
            </a:r>
          </a:p>
          <a:p>
            <a:r>
              <a:rPr lang="cs-CZ" sz="1400" dirty="0"/>
              <a:t>Za profesionální tým:                      Jana Janotová   </a:t>
            </a:r>
            <a:r>
              <a:rPr lang="en-US" sz="1400" dirty="0"/>
              <a:t>  </a:t>
            </a:r>
            <a:r>
              <a:rPr lang="cs-CZ" sz="1400" dirty="0"/>
              <a:t> - EOC EU Office Brusel                    </a:t>
            </a:r>
          </a:p>
          <a:p>
            <a:r>
              <a:rPr lang="cs-CZ" sz="1400" dirty="0"/>
              <a:t>                                                        Jan Exner             - ČOV     </a:t>
            </a:r>
          </a:p>
          <a:p>
            <a:r>
              <a:rPr lang="cs-CZ" sz="1400" dirty="0"/>
              <a:t> Přizvání dle potřeby:                    	zástupce NSA</a:t>
            </a:r>
          </a:p>
          <a:p>
            <a:r>
              <a:rPr lang="cs-CZ" sz="1400" dirty="0"/>
              <a:t>                                                      	zástupce MZV </a:t>
            </a:r>
            <a:r>
              <a:rPr lang="cs-CZ" sz="2000" dirty="0"/>
              <a:t> </a:t>
            </a:r>
            <a:r>
              <a:rPr lang="cs-CZ" dirty="0"/>
              <a:t>  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8389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E6E8DF-1847-4CDF-B6B3-3671901AD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EOV, ANOV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B2E82C7A-F681-4E90-A808-A3E103B0587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57200" y="957306"/>
            <a:ext cx="8411792" cy="2962512"/>
          </a:xfrm>
        </p:spPr>
        <p:txBody>
          <a:bodyPr/>
          <a:lstStyle/>
          <a:p>
            <a:r>
              <a:rPr lang="cs-CZ" sz="1600" b="1" dirty="0"/>
              <a:t>EOV</a:t>
            </a:r>
            <a:endParaRPr lang="cs-CZ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600" dirty="0"/>
              <a:t>EOV </a:t>
            </a:r>
            <a:r>
              <a:rPr lang="cs-CZ" sz="1600" dirty="0" err="1"/>
              <a:t>Assembly</a:t>
            </a:r>
            <a:r>
              <a:rPr lang="cs-CZ" sz="1600" dirty="0"/>
              <a:t> </a:t>
            </a:r>
            <a:r>
              <a:rPr lang="cs-CZ" sz="1600" dirty="0" err="1"/>
              <a:t>fo</a:t>
            </a:r>
            <a:r>
              <a:rPr lang="en-US" sz="1600" dirty="0"/>
              <a:t>r</a:t>
            </a:r>
            <a:r>
              <a:rPr lang="cs-CZ" sz="1600" dirty="0"/>
              <a:t> European </a:t>
            </a:r>
            <a:r>
              <a:rPr lang="cs-CZ" sz="1600" dirty="0" err="1"/>
              <a:t>Athletes</a:t>
            </a:r>
            <a:r>
              <a:rPr lang="en-US" sz="1600" dirty="0"/>
              <a:t> - </a:t>
            </a:r>
            <a:r>
              <a:rPr lang="cs-CZ" sz="1600" dirty="0"/>
              <a:t> 2. 10. 2021</a:t>
            </a:r>
            <a:r>
              <a:rPr lang="en-US" sz="1600" dirty="0"/>
              <a:t> - </a:t>
            </a:r>
            <a:r>
              <a:rPr lang="cs-CZ" sz="1600" dirty="0"/>
              <a:t> vyřazení ČOV kandidáta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600" dirty="0"/>
              <a:t>EOV  - EO</a:t>
            </a:r>
            <a:r>
              <a:rPr lang="en-US" sz="1600" dirty="0"/>
              <a:t>V</a:t>
            </a:r>
            <a:r>
              <a:rPr lang="cs-CZ" sz="1600" dirty="0"/>
              <a:t> Seminar </a:t>
            </a:r>
            <a:r>
              <a:rPr lang="cs-CZ" sz="1600" dirty="0" err="1"/>
              <a:t>Šamorín</a:t>
            </a:r>
            <a:r>
              <a:rPr lang="cs-CZ" sz="1600" dirty="0"/>
              <a:t>  25. – 26. 11. 2021– prezentace Czech </a:t>
            </a:r>
            <a:r>
              <a:rPr lang="en-US" sz="1600" dirty="0"/>
              <a:t>T</a:t>
            </a:r>
            <a:r>
              <a:rPr lang="cs-CZ" sz="1600" dirty="0" err="1"/>
              <a:t>eam</a:t>
            </a:r>
            <a:r>
              <a:rPr lang="cs-CZ" sz="1600" dirty="0"/>
              <a:t> TV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600" dirty="0"/>
              <a:t>EYOF 2025 – reakce EOV na žádost o odložení termínu pro </a:t>
            </a:r>
            <a:r>
              <a:rPr lang="cs-CZ" sz="1600" dirty="0" err="1"/>
              <a:t>potv</a:t>
            </a:r>
            <a:r>
              <a:rPr lang="en-US" sz="1600" dirty="0"/>
              <a:t>r</a:t>
            </a:r>
            <a:r>
              <a:rPr lang="cs-CZ" sz="1600" dirty="0" err="1"/>
              <a:t>zení</a:t>
            </a:r>
            <a:r>
              <a:rPr lang="cs-CZ" sz="1600" dirty="0"/>
              <a:t> kandidatury </a:t>
            </a:r>
          </a:p>
          <a:p>
            <a:pPr lvl="0"/>
            <a:endParaRPr lang="cs-CZ" sz="1600" b="1" dirty="0"/>
          </a:p>
          <a:p>
            <a:pPr lvl="0"/>
            <a:r>
              <a:rPr lang="cs-CZ" sz="1600" b="1" dirty="0"/>
              <a:t>GA ANOC</a:t>
            </a:r>
            <a:r>
              <a:rPr lang="cs-CZ" sz="1600" dirty="0"/>
              <a:t> – 22. 10 – 24. 10. Kréta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Účast </a:t>
            </a:r>
            <a:r>
              <a:rPr lang="cs-CZ" sz="1600" dirty="0" err="1"/>
              <a:t>Graclík</a:t>
            </a:r>
            <a:r>
              <a:rPr lang="cs-CZ" sz="1600" dirty="0"/>
              <a:t>, Zemanová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ASAP  - informace k projektu v rámci </a:t>
            </a:r>
            <a:r>
              <a:rPr lang="en-US" sz="1600" dirty="0" err="1"/>
              <a:t>prezentace</a:t>
            </a:r>
            <a:r>
              <a:rPr lang="en-US" sz="1600" dirty="0"/>
              <a:t> D</a:t>
            </a:r>
            <a:r>
              <a:rPr lang="cs-CZ" sz="1600" dirty="0" err="1"/>
              <a:t>ánského</a:t>
            </a:r>
            <a:r>
              <a:rPr lang="cs-CZ" sz="1600" dirty="0"/>
              <a:t> NOV při panelové diskuzi o udržitelnosti ve sportu</a:t>
            </a:r>
            <a:endParaRPr lang="cs-CZ" dirty="0"/>
          </a:p>
        </p:txBody>
      </p:sp>
      <p:pic>
        <p:nvPicPr>
          <p:cNvPr id="5" name="Picture 10" descr="European Youth Olympic Festival">
            <a:extLst>
              <a:ext uri="{FF2B5EF4-FFF2-40B4-BE49-F238E27FC236}">
                <a16:creationId xmlns:a16="http://schemas.microsoft.com/office/drawing/2014/main" id="{C4C7526A-F7A9-455D-A96F-B55397BD6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718" y="144379"/>
            <a:ext cx="910197" cy="90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183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CB7E89-D022-4B8D-BF7A-3B7F3B108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KANDIDATURA DO KOMISÍ EVROPSKÝCH OLYMPIJSKÝCH VÝBORŮ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1DCF74D8-0A52-4A7C-A55D-6F4E6F94EE7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80953" y="982812"/>
            <a:ext cx="8229600" cy="3269591"/>
          </a:xfrm>
        </p:spPr>
        <p:txBody>
          <a:bodyPr/>
          <a:lstStyle/>
          <a:p>
            <a:endParaRPr lang="cs-CZ" sz="1400" dirty="0"/>
          </a:p>
          <a:p>
            <a:r>
              <a:rPr lang="en-GB" sz="1400" dirty="0"/>
              <a:t>• EOC Medical &amp; Antidoping Commission</a:t>
            </a:r>
            <a:endParaRPr lang="cs-CZ" sz="1400" dirty="0"/>
          </a:p>
          <a:p>
            <a:r>
              <a:rPr lang="en-GB" sz="1400" dirty="0"/>
              <a:t>• EYOF Commission – Winter</a:t>
            </a:r>
            <a:r>
              <a:rPr lang="cs-CZ" sz="1400" dirty="0"/>
              <a:t>					</a:t>
            </a:r>
            <a:r>
              <a:rPr lang="en-GB" sz="1400" dirty="0"/>
              <a:t>Martin </a:t>
            </a:r>
            <a:r>
              <a:rPr lang="en-GB" sz="1400" dirty="0" err="1"/>
              <a:t>Doktor</a:t>
            </a:r>
            <a:endParaRPr lang="cs-CZ" sz="1400" dirty="0"/>
          </a:p>
          <a:p>
            <a:r>
              <a:rPr lang="en-GB" sz="1400" dirty="0"/>
              <a:t>• EYOF Commission – Summer </a:t>
            </a:r>
            <a:r>
              <a:rPr lang="cs-CZ" sz="1400" dirty="0"/>
              <a:t>				</a:t>
            </a:r>
            <a:r>
              <a:rPr lang="en-GB" sz="1400" dirty="0"/>
              <a:t>Martin </a:t>
            </a:r>
            <a:r>
              <a:rPr lang="en-GB" sz="1400" dirty="0" err="1"/>
              <a:t>Doktor</a:t>
            </a:r>
            <a:endParaRPr lang="cs-CZ" sz="1400" dirty="0"/>
          </a:p>
          <a:p>
            <a:r>
              <a:rPr lang="en-GB" sz="1400" dirty="0"/>
              <a:t>• EOC Legal Commission</a:t>
            </a:r>
            <a:r>
              <a:rPr lang="cs-CZ" sz="1400" dirty="0"/>
              <a:t>					</a:t>
            </a:r>
            <a:r>
              <a:rPr lang="en-GB" sz="1400" dirty="0"/>
              <a:t>Jan Exner</a:t>
            </a:r>
            <a:endParaRPr lang="cs-CZ" sz="1400" dirty="0"/>
          </a:p>
          <a:p>
            <a:r>
              <a:rPr lang="en-GB" sz="1400" dirty="0"/>
              <a:t>• EOC EU and International Relations Commission</a:t>
            </a:r>
            <a:r>
              <a:rPr lang="cs-CZ" sz="1400" dirty="0"/>
              <a:t>	</a:t>
            </a:r>
            <a:r>
              <a:rPr lang="en-GB" sz="1400" dirty="0"/>
              <a:t>Veronika Zemanová</a:t>
            </a:r>
            <a:endParaRPr lang="cs-CZ" sz="1400" dirty="0"/>
          </a:p>
          <a:p>
            <a:r>
              <a:rPr lang="en-GB" sz="1400" dirty="0"/>
              <a:t>• EOC Culture and Education Commission</a:t>
            </a:r>
            <a:r>
              <a:rPr lang="cs-CZ" sz="1400" dirty="0"/>
              <a:t>	</a:t>
            </a:r>
            <a:r>
              <a:rPr lang="en-GB" sz="1400" dirty="0"/>
              <a:t>	</a:t>
            </a:r>
            <a:r>
              <a:rPr lang="en-GB" sz="1400" dirty="0" err="1"/>
              <a:t>Saša</a:t>
            </a:r>
            <a:r>
              <a:rPr lang="en-GB" sz="1400" dirty="0"/>
              <a:t> </a:t>
            </a:r>
            <a:r>
              <a:rPr lang="en-GB" sz="1400" dirty="0" err="1"/>
              <a:t>Kliment</a:t>
            </a:r>
            <a:endParaRPr lang="cs-CZ" sz="1400" dirty="0"/>
          </a:p>
          <a:p>
            <a:r>
              <a:rPr lang="en-GB" sz="1400" dirty="0"/>
              <a:t>• EOC Gender Equity Commission</a:t>
            </a:r>
            <a:r>
              <a:rPr lang="cs-CZ" sz="1400" dirty="0"/>
              <a:t>				</a:t>
            </a:r>
            <a:r>
              <a:rPr lang="cs-CZ" sz="1400" dirty="0" err="1"/>
              <a:t>Il</a:t>
            </a:r>
            <a:r>
              <a:rPr lang="en-GB" sz="1400" dirty="0" err="1"/>
              <a:t>ona</a:t>
            </a:r>
            <a:r>
              <a:rPr lang="en-GB" sz="1400" dirty="0"/>
              <a:t> </a:t>
            </a:r>
            <a:r>
              <a:rPr lang="en-GB" sz="1400" dirty="0" err="1"/>
              <a:t>Burgrová</a:t>
            </a:r>
            <a:endParaRPr lang="cs-CZ" sz="1400" dirty="0"/>
          </a:p>
          <a:p>
            <a:r>
              <a:rPr lang="en-GB" sz="1400" dirty="0"/>
              <a:t>• EOC Digital and Technology Commission</a:t>
            </a:r>
            <a:r>
              <a:rPr lang="cs-CZ" sz="1400" dirty="0"/>
              <a:t>		</a:t>
            </a:r>
            <a:r>
              <a:rPr lang="en-GB" sz="1400" dirty="0" err="1"/>
              <a:t>Tomáš</a:t>
            </a:r>
            <a:r>
              <a:rPr lang="en-GB" sz="1400" dirty="0"/>
              <a:t> </a:t>
            </a:r>
            <a:r>
              <a:rPr lang="en-GB" sz="1400" dirty="0" err="1"/>
              <a:t>Houska</a:t>
            </a:r>
            <a:endParaRPr lang="cs-CZ" sz="1400" dirty="0"/>
          </a:p>
          <a:p>
            <a:r>
              <a:rPr lang="en-GB" sz="1400" dirty="0"/>
              <a:t>• EOC Sustainability and Active Society</a:t>
            </a:r>
            <a:r>
              <a:rPr lang="cs-CZ" sz="1400" dirty="0"/>
              <a:t>			</a:t>
            </a:r>
            <a:r>
              <a:rPr lang="en-GB" sz="1400" dirty="0"/>
              <a:t>Jana </a:t>
            </a:r>
            <a:r>
              <a:rPr lang="en-GB" sz="1400" dirty="0" err="1"/>
              <a:t>Janotová</a:t>
            </a:r>
            <a:endParaRPr lang="cs-CZ" sz="1400" dirty="0"/>
          </a:p>
          <a:p>
            <a:r>
              <a:rPr lang="en-GB" sz="1400" dirty="0"/>
              <a:t>• EOC Marketing and Communication Commission</a:t>
            </a:r>
            <a:r>
              <a:rPr lang="cs-CZ" sz="1400" dirty="0"/>
              <a:t>	</a:t>
            </a:r>
            <a:r>
              <a:rPr lang="en-GB" sz="1400" dirty="0"/>
              <a:t>Petra </a:t>
            </a:r>
            <a:r>
              <a:rPr lang="en-GB" sz="1400" dirty="0" err="1"/>
              <a:t>Šubrtová</a:t>
            </a:r>
            <a:r>
              <a:rPr lang="en-GB" sz="1400" dirty="0"/>
              <a:t>/</a:t>
            </a:r>
            <a:r>
              <a:rPr lang="en-GB" sz="1400" dirty="0" err="1"/>
              <a:t>Barbora</a:t>
            </a:r>
            <a:r>
              <a:rPr lang="en-GB" sz="1400" dirty="0"/>
              <a:t> </a:t>
            </a:r>
            <a:r>
              <a:rPr lang="en-GB" sz="1400" dirty="0" err="1"/>
              <a:t>Žehanová</a:t>
            </a:r>
            <a:endParaRPr lang="cs-CZ" sz="1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1040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A591FA-67F0-467C-B2FF-C79056287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KANDIDATURA DO KOMISE SPORTOVCŮ MOV</a:t>
            </a:r>
            <a:br>
              <a:rPr lang="cs-CZ" dirty="0"/>
            </a:br>
            <a:r>
              <a:rPr lang="cs-CZ" dirty="0"/>
              <a:t>EVA SAMKOVÁ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D2E67194-5E75-45A1-BBC5-C12191FBFD9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43753" y="1425930"/>
            <a:ext cx="8229600" cy="2624666"/>
          </a:xfrm>
        </p:spPr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/>
              <a:t>ES pohovor se zástupcem Komise sportovců MOV:</a:t>
            </a:r>
          </a:p>
          <a:p>
            <a:pPr marL="1428750" lvl="2">
              <a:buFont typeface="Arial" panose="020B0604020202020204" pitchFamily="34" charset="0"/>
              <a:buChar char="•"/>
            </a:pPr>
            <a:r>
              <a:rPr lang="cs-CZ" sz="1600" dirty="0"/>
              <a:t>Jednotliví kandidáti jsou prověřování MOV u svých mezinárodních federací</a:t>
            </a:r>
          </a:p>
          <a:p>
            <a:pPr marL="1428750" lvl="2">
              <a:buFont typeface="Arial" panose="020B0604020202020204" pitchFamily="34" charset="0"/>
              <a:buChar char="•"/>
            </a:pPr>
            <a:r>
              <a:rPr lang="cs-CZ" sz="1600" dirty="0"/>
              <a:t>Finální seznam kandidátů oznámí MOV 16. 10. 2021</a:t>
            </a:r>
          </a:p>
          <a:p>
            <a:pPr marL="1428750" lvl="2">
              <a:buFont typeface="Arial" panose="020B0604020202020204" pitchFamily="34" charset="0"/>
              <a:buChar char="•"/>
            </a:pPr>
            <a:r>
              <a:rPr lang="cs-CZ" sz="1600" dirty="0"/>
              <a:t>Po tomto termínu zašle MOV pravidla pro kandidátský proces</a:t>
            </a:r>
          </a:p>
          <a:p>
            <a:pPr marL="1428750" lvl="2">
              <a:buFont typeface="Arial" panose="020B0604020202020204" pitchFamily="34" charset="0"/>
              <a:buChar char="•"/>
            </a:pPr>
            <a:r>
              <a:rPr lang="cs-CZ" sz="1600" dirty="0"/>
              <a:t>Témata kandidatury:</a:t>
            </a:r>
          </a:p>
          <a:p>
            <a:pPr marL="1885950" lvl="3">
              <a:buFont typeface="Arial" panose="020B0604020202020204" pitchFamily="34" charset="0"/>
              <a:buChar char="•"/>
            </a:pPr>
            <a:r>
              <a:rPr lang="cs-CZ" sz="1600" dirty="0"/>
              <a:t>Zlepšení postavení „malého sportu“ ve sportovním prostředí</a:t>
            </a:r>
          </a:p>
          <a:p>
            <a:pPr marL="1885950" lvl="3">
              <a:buFont typeface="Arial" panose="020B0604020202020204" pitchFamily="34" charset="0"/>
              <a:buChar char="•"/>
            </a:pPr>
            <a:r>
              <a:rPr lang="cs-CZ" sz="1600" dirty="0"/>
              <a:t>Environmentální udržitelnost</a:t>
            </a:r>
          </a:p>
          <a:p>
            <a:pPr marL="1428750" lvl="2">
              <a:buFont typeface="Arial" panose="020B0604020202020204" pitchFamily="34" charset="0"/>
              <a:buChar char="•"/>
            </a:pPr>
            <a:r>
              <a:rPr lang="cs-CZ" sz="1600" dirty="0"/>
              <a:t>Kampaň ze strany ČOV, národní federace a jakékoliv instituce není dovolena s výjimkou jedné tiskové zprávy, kterou vydá národní olympijský výbor</a:t>
            </a:r>
          </a:p>
          <a:p>
            <a:pPr marL="285750">
              <a:buFont typeface="Arial" panose="020B0604020202020204" pitchFamily="34" charset="0"/>
              <a:buChar char="•"/>
            </a:pPr>
            <a:endParaRPr lang="cs-CZ" sz="1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1592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EVROPSKÝ TÝDEN SPORTU</a:t>
            </a:r>
            <a:endParaRPr lang="en-US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0"/>
          </p:nvPr>
        </p:nvSpPr>
        <p:spPr>
          <a:xfrm>
            <a:off x="457200" y="907260"/>
            <a:ext cx="7342094" cy="3919921"/>
          </a:xfrm>
        </p:spPr>
        <p:txBody>
          <a:bodyPr/>
          <a:lstStyle/>
          <a:p>
            <a:pPr marL="88900" lvl="2" indent="0">
              <a:buNone/>
            </a:pPr>
            <a:r>
              <a:rPr lang="cs-CZ" sz="1600" u="sng" dirty="0">
                <a:sym typeface="Ubuntu Light"/>
              </a:rPr>
              <a:t>23. – 30. 9. 2021</a:t>
            </a:r>
            <a:r>
              <a:rPr lang="cs-CZ" sz="1600" dirty="0">
                <a:sym typeface="Ubuntu Light"/>
              </a:rPr>
              <a:t>			Cíl projektu: Motivovat „Evropany k pohybu“</a:t>
            </a:r>
            <a:endParaRPr lang="cs-CZ" sz="1600" dirty="0">
              <a:sym typeface="Arial"/>
            </a:endParaRPr>
          </a:p>
          <a:p>
            <a:pPr marL="374650" lvl="2" indent="-285750">
              <a:lnSpc>
                <a:spcPct val="150000"/>
              </a:lnSpc>
              <a:buClr>
                <a:schemeClr val="dk1"/>
              </a:buClr>
              <a:buSzPts val="2400"/>
            </a:pPr>
            <a:r>
              <a:rPr lang="cs-CZ" sz="1400" dirty="0">
                <a:sym typeface="Ubuntu Light"/>
              </a:rPr>
              <a:t>Podpora pořadatelů akcí a náborů v ČR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cs-CZ" sz="1200" dirty="0"/>
              <a:t>379 akcí 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cs-CZ" sz="1200" dirty="0"/>
              <a:t>515 náborů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cs-CZ" sz="1200" dirty="0"/>
              <a:t>odhadovaná návštěvnost 89 000 účastníků</a:t>
            </a:r>
          </a:p>
          <a:p>
            <a:pPr marL="374650" lvl="2" indent="-285750">
              <a:lnSpc>
                <a:spcPct val="150000"/>
              </a:lnSpc>
              <a:buClr>
                <a:schemeClr val="dk1"/>
              </a:buClr>
              <a:buSzPts val="2400"/>
            </a:pPr>
            <a:r>
              <a:rPr lang="cs-CZ" sz="1400" dirty="0" err="1">
                <a:sym typeface="Ubuntu Light"/>
              </a:rPr>
              <a:t>BeActive</a:t>
            </a:r>
            <a:r>
              <a:rPr lang="cs-CZ" sz="1400" dirty="0">
                <a:sym typeface="Ubuntu Light"/>
              </a:rPr>
              <a:t> Sokol spolu v pohybu</a:t>
            </a:r>
          </a:p>
          <a:p>
            <a:pPr marL="374650" lvl="2" indent="-285750">
              <a:lnSpc>
                <a:spcPct val="150000"/>
              </a:lnSpc>
              <a:buClr>
                <a:schemeClr val="dk1"/>
              </a:buClr>
              <a:buSzPts val="2400"/>
            </a:pPr>
            <a:r>
              <a:rPr lang="cs-CZ" sz="1400" dirty="0" err="1">
                <a:sym typeface="Ubuntu Light"/>
              </a:rPr>
              <a:t>BeActive</a:t>
            </a:r>
            <a:r>
              <a:rPr lang="cs-CZ" sz="1400" dirty="0">
                <a:sym typeface="Ubuntu Light"/>
              </a:rPr>
              <a:t> Night</a:t>
            </a:r>
          </a:p>
          <a:p>
            <a:pPr marL="374650" lvl="2" indent="-285750">
              <a:lnSpc>
                <a:spcPct val="150000"/>
              </a:lnSpc>
              <a:buClr>
                <a:schemeClr val="dk1"/>
              </a:buClr>
              <a:buSzPts val="2400"/>
            </a:pPr>
            <a:r>
              <a:rPr lang="cs-CZ" sz="1400" dirty="0">
                <a:sym typeface="Ubuntu Light"/>
              </a:rPr>
              <a:t>Konference FISAF (ve spolupráci s Hospodářskou komorou ČR) </a:t>
            </a:r>
          </a:p>
          <a:p>
            <a:pPr marL="374650" lvl="2" indent="-285750">
              <a:lnSpc>
                <a:spcPct val="150000"/>
              </a:lnSpc>
              <a:buClr>
                <a:schemeClr val="dk1"/>
              </a:buClr>
              <a:buSzPts val="2400"/>
            </a:pPr>
            <a:r>
              <a:rPr lang="cs-CZ" sz="1400" dirty="0">
                <a:sym typeface="Ubuntu Light"/>
              </a:rPr>
              <a:t>Sportovní odpoledne v dětském domově Sázava</a:t>
            </a:r>
          </a:p>
          <a:p>
            <a:pPr fontAlgn="base"/>
            <a:r>
              <a:rPr lang="cs-CZ" sz="1200" dirty="0"/>
              <a:t>Ambasadoři:</a:t>
            </a:r>
          </a:p>
          <a:p>
            <a:pPr marL="1428750" lvl="2" fontAlgn="base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200" dirty="0"/>
              <a:t>Eliška Hudcová</a:t>
            </a:r>
          </a:p>
          <a:p>
            <a:pPr marL="1428750" lvl="2" fontAlgn="base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200" dirty="0"/>
              <a:t>Klára Kolouchová </a:t>
            </a:r>
          </a:p>
          <a:p>
            <a:pPr marL="1428750" lvl="2" fontAlgn="base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200" dirty="0"/>
              <a:t>Jan Kůrka</a:t>
            </a:r>
          </a:p>
          <a:p>
            <a:pPr marL="1428750" lvl="2" fontAlgn="base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200" dirty="0"/>
              <a:t>Šárka Kašpárková</a:t>
            </a:r>
          </a:p>
          <a:p>
            <a:pPr marL="1200150" lvl="2" indent="0" fontAlgn="base">
              <a:spcBef>
                <a:spcPts val="0"/>
              </a:spcBef>
              <a:buNone/>
            </a:pPr>
            <a:r>
              <a:rPr lang="cs-CZ" sz="1800" dirty="0"/>
              <a:t> </a:t>
            </a:r>
            <a:endParaRPr lang="cs-CZ" sz="1650" dirty="0">
              <a:sym typeface="Ubuntu Light"/>
            </a:endParaRPr>
          </a:p>
          <a:p>
            <a:pPr marL="914400" lvl="1" indent="-38100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2400"/>
              <a:buFont typeface="Ubuntu Light"/>
              <a:buChar char="○"/>
            </a:pPr>
            <a:endParaRPr lang="cs-CZ" sz="1100" dirty="0">
              <a:solidFill>
                <a:schemeClr val="dk1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marL="285750"/>
            <a:endParaRPr lang="en-US" sz="1100" dirty="0"/>
          </a:p>
          <a:p>
            <a:endParaRPr lang="cs-CZ" sz="1400" dirty="0"/>
          </a:p>
          <a:p>
            <a:pPr marL="0" lvl="1" indent="0">
              <a:buNone/>
            </a:pPr>
            <a:endParaRPr lang="cs-CZ" sz="1800" dirty="0"/>
          </a:p>
          <a:p>
            <a:pPr lvl="1" indent="0">
              <a:buNone/>
            </a:pPr>
            <a:endParaRPr lang="cs-CZ" sz="1800" dirty="0"/>
          </a:p>
          <a:p>
            <a:pPr lvl="1" indent="0">
              <a:buNone/>
            </a:pPr>
            <a:endParaRPr lang="cs-CZ" sz="1800" u="sng" dirty="0"/>
          </a:p>
          <a:p>
            <a:pPr algn="ctr"/>
            <a:r>
              <a:rPr lang="cs-CZ" sz="2800" dirty="0"/>
              <a:t> </a:t>
            </a:r>
          </a:p>
          <a:p>
            <a:pPr lvl="2" indent="0">
              <a:buNone/>
            </a:pPr>
            <a:endParaRPr lang="cs-CZ" sz="1800" dirty="0"/>
          </a:p>
          <a:p>
            <a:pPr lvl="1" indent="0">
              <a:buNone/>
            </a:pPr>
            <a:endParaRPr lang="cs-CZ" sz="1800" dirty="0"/>
          </a:p>
          <a:p>
            <a:r>
              <a:rPr lang="cs-CZ" dirty="0"/>
              <a:t>	</a:t>
            </a:r>
          </a:p>
          <a:p>
            <a:pPr marL="342900" indent="-342900">
              <a:buFont typeface="Arial"/>
              <a:buAutoNum type="arabicPeriod"/>
            </a:pPr>
            <a:endParaRPr lang="cs-CZ" dirty="0"/>
          </a:p>
          <a:p>
            <a:pPr marL="342900" indent="-342900">
              <a:buAutoNum type="arabicPeriod"/>
            </a:pPr>
            <a:endParaRPr lang="cs-CZ" dirty="0"/>
          </a:p>
          <a:p>
            <a:endParaRPr lang="en-US" dirty="0"/>
          </a:p>
        </p:txBody>
      </p:sp>
      <p:sp>
        <p:nvSpPr>
          <p:cNvPr id="3" name="Obdélník 2"/>
          <p:cNvSpPr/>
          <p:nvPr/>
        </p:nvSpPr>
        <p:spPr>
          <a:xfrm>
            <a:off x="4453217" y="238708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 </a:t>
            </a:r>
            <a:endParaRPr lang="en-US" dirty="0"/>
          </a:p>
        </p:txBody>
      </p:sp>
      <p:sp>
        <p:nvSpPr>
          <p:cNvPr id="5" name="Obdélník 4"/>
          <p:cNvSpPr/>
          <p:nvPr/>
        </p:nvSpPr>
        <p:spPr>
          <a:xfrm>
            <a:off x="4453217" y="238708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 </a:t>
            </a:r>
            <a:endParaRPr lang="en-US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0520" y="133077"/>
            <a:ext cx="1874505" cy="57394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4345" y="3541599"/>
            <a:ext cx="4656589" cy="1481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003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SPORTOVNÍ DIPLOMACIE</a:t>
            </a:r>
            <a:endParaRPr lang="en-US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0"/>
          </p:nvPr>
        </p:nvSpPr>
        <p:spPr>
          <a:xfrm>
            <a:off x="457200" y="794471"/>
            <a:ext cx="8229600" cy="323557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Slavnostní předávání diplomů absolventům 2019/2020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Zahájení ročníku – 1. – 3. 10. 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Přednášející: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cs-CZ" sz="1400" dirty="0"/>
              <a:t>Danka </a:t>
            </a:r>
            <a:r>
              <a:rPr lang="cs-CZ" sz="1400" dirty="0" err="1"/>
              <a:t>Barteková</a:t>
            </a:r>
            <a:endParaRPr lang="cs-CZ" sz="1400" dirty="0"/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cs-CZ" sz="1400" dirty="0"/>
              <a:t>Josef </a:t>
            </a:r>
            <a:r>
              <a:rPr lang="cs-CZ" sz="1400" dirty="0" err="1"/>
              <a:t>Liba</a:t>
            </a:r>
            <a:endParaRPr lang="cs-CZ" sz="1400" dirty="0"/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cs-CZ" sz="1400" dirty="0"/>
              <a:t>Roman </a:t>
            </a:r>
            <a:r>
              <a:rPr lang="cs-CZ" sz="1400" dirty="0" err="1"/>
              <a:t>Kumpošt</a:t>
            </a:r>
            <a:endParaRPr lang="cs-CZ" sz="1400" dirty="0"/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cs-CZ" sz="1400" dirty="0"/>
              <a:t>Petr Bříza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cs-CZ" sz="1400" dirty="0"/>
              <a:t>Zbyněk Dubský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cs-CZ" sz="1400" dirty="0"/>
              <a:t>Peter Terem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cs-CZ" sz="1400" dirty="0"/>
              <a:t>František Kolář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cs-CZ" sz="1400" dirty="0"/>
              <a:t>Zdeněk Škoda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/>
          </a:p>
          <a:p>
            <a:endParaRPr lang="cs-CZ" sz="1400" dirty="0"/>
          </a:p>
          <a:p>
            <a:endParaRPr lang="cs-CZ" dirty="0"/>
          </a:p>
          <a:p>
            <a:endParaRPr lang="en-US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88D5B7A-8A0E-4F8E-BEDA-03B32F7C5A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6039" y="1375038"/>
            <a:ext cx="5462843" cy="36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577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10"/>
          </p:nvPr>
        </p:nvSpPr>
        <p:spPr>
          <a:xfrm>
            <a:off x="389964" y="1072528"/>
            <a:ext cx="3803901" cy="3580153"/>
          </a:xfrm>
        </p:spPr>
        <p:txBody>
          <a:bodyPr/>
          <a:lstStyle/>
          <a:p>
            <a:r>
              <a:rPr lang="cs-CZ" u="sng" dirty="0" err="1"/>
              <a:t>Panelisté</a:t>
            </a:r>
            <a:r>
              <a:rPr lang="cs-CZ" u="sng" dirty="0"/>
              <a:t>:</a:t>
            </a:r>
          </a:p>
          <a:p>
            <a:r>
              <a:rPr lang="cs-CZ" sz="1600" dirty="0"/>
              <a:t>-</a:t>
            </a:r>
            <a:r>
              <a:rPr lang="en-US" sz="1600" dirty="0" err="1"/>
              <a:t>Majken</a:t>
            </a:r>
            <a:r>
              <a:rPr lang="en-US" sz="1600" dirty="0"/>
              <a:t> Gilmartin (DEN), CEO of EIR Soccer and Co-Founder of the Global Goals World Cup (GGWCUP) </a:t>
            </a:r>
            <a:endParaRPr lang="cs-CZ" sz="1600" dirty="0"/>
          </a:p>
          <a:p>
            <a:br>
              <a:rPr lang="en-US" sz="1600" dirty="0"/>
            </a:br>
            <a:r>
              <a:rPr lang="cs-CZ" sz="1600" dirty="0"/>
              <a:t>-</a:t>
            </a:r>
            <a:r>
              <a:rPr lang="en-US" sz="1600" dirty="0"/>
              <a:t>Ilona Burgrová (CZE), </a:t>
            </a:r>
            <a:r>
              <a:rPr lang="cs-CZ" sz="1600" dirty="0"/>
              <a:t>Předsedkyně Komise rovných příležitostí ČOV</a:t>
            </a:r>
          </a:p>
          <a:p>
            <a:br>
              <a:rPr lang="en-US" sz="1600" dirty="0"/>
            </a:br>
            <a:r>
              <a:rPr lang="cs-CZ" sz="1600" dirty="0"/>
              <a:t>-</a:t>
            </a:r>
            <a:r>
              <a:rPr lang="en-US" sz="1600" dirty="0"/>
              <a:t>Sarah Hillyer (USA), Director of the Center for Sport, Peace and Society at the University of Tennessee </a:t>
            </a:r>
            <a:br>
              <a:rPr lang="en-US" dirty="0"/>
            </a:br>
            <a:br>
              <a:rPr lang="en-US" sz="1400" dirty="0"/>
            </a:br>
            <a:r>
              <a:rPr lang="en-US" dirty="0"/>
              <a:t>	</a:t>
            </a:r>
            <a:br>
              <a:rPr lang="en-US" dirty="0"/>
            </a:br>
            <a:br>
              <a:rPr lang="en-US" b="1" dirty="0"/>
            </a:br>
            <a:endParaRPr lang="cs-CZ" sz="1600" dirty="0"/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05221"/>
          </a:xfrm>
        </p:spPr>
        <p:txBody>
          <a:bodyPr/>
          <a:lstStyle/>
          <a:p>
            <a:r>
              <a:rPr lang="cs-CZ" dirty="0"/>
              <a:t>SPOLUPRÁCE S VELVYSLANECTVÍM VE WASHINGTONU</a:t>
            </a:r>
            <a:endParaRPr lang="en-US" dirty="0"/>
          </a:p>
        </p:txBody>
      </p:sp>
      <p:pic>
        <p:nvPicPr>
          <p:cNvPr id="7" name="Picture 16">
            <a:extLst>
              <a:ext uri="{FF2B5EF4-FFF2-40B4-BE49-F238E27FC236}">
                <a16:creationId xmlns:a16="http://schemas.microsoft.com/office/drawing/2014/main" id="{FB294B2B-B402-4237-A53B-EAE46F21C4E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992" y="1168449"/>
            <a:ext cx="4847008" cy="3845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17407"/>
      </p:ext>
    </p:extLst>
  </p:cSld>
  <p:clrMapOvr>
    <a:masterClrMapping/>
  </p:clrMapOvr>
</p:sld>
</file>

<file path=ppt/theme/theme1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10775</TotalTime>
  <Words>838</Words>
  <Application>Microsoft Office PowerPoint</Application>
  <PresentationFormat>Předvádění na obrazovce (16:9)</PresentationFormat>
  <Paragraphs>188</Paragraphs>
  <Slides>13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Myriad Pro</vt:lpstr>
      <vt:lpstr>Myriad Pro Semibold</vt:lpstr>
      <vt:lpstr>Ubuntu Light</vt:lpstr>
      <vt:lpstr>Vlastní návrh</vt:lpstr>
      <vt:lpstr>1_Office Theme</vt:lpstr>
      <vt:lpstr>ZAHRANIČNÍ ÚSEK ČOV</vt:lpstr>
      <vt:lpstr>CZECHIA X CZECH REPUBLIC</vt:lpstr>
      <vt:lpstr>NÁVRH ČLENŮ KOMISE ZAHRANIČNÍCH VZTAHŮ</vt:lpstr>
      <vt:lpstr>EOV, ANOV</vt:lpstr>
      <vt:lpstr>KANDIDATURA DO KOMISÍ EVROPSKÝCH OLYMPIJSKÝCH VÝBORŮ</vt:lpstr>
      <vt:lpstr>KANDIDATURA DO KOMISE SPORTOVCŮ MOV EVA SAMKOVÁ</vt:lpstr>
      <vt:lpstr>EVROPSKÝ TÝDEN SPORTU</vt:lpstr>
      <vt:lpstr>SPORTOVNÍ DIPLOMACIE</vt:lpstr>
      <vt:lpstr>SPOLUPRÁCE S VELVYSLANECTVÍM VE WASHINGTONU</vt:lpstr>
      <vt:lpstr>ASAP</vt:lpstr>
      <vt:lpstr>STRATEGIE UDRŽITELNOSTI  ČOV</vt:lpstr>
      <vt:lpstr>STRATEGIE UDŽITELNOSTI</vt:lpstr>
      <vt:lpstr>ÚPRAVA MISE STRATEGIE</vt:lpstr>
    </vt:vector>
  </TitlesOfParts>
  <Company>FPS repro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Zdenek</dc:creator>
  <cp:lastModifiedBy>Graclík Petr</cp:lastModifiedBy>
  <cp:revision>540</cp:revision>
  <cp:lastPrinted>2020-02-25T14:33:15Z</cp:lastPrinted>
  <dcterms:created xsi:type="dcterms:W3CDTF">2017-04-24T14:29:13Z</dcterms:created>
  <dcterms:modified xsi:type="dcterms:W3CDTF">2021-10-12T09:20:19Z</dcterms:modified>
</cp:coreProperties>
</file>