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04" r:id="rId3"/>
    <p:sldId id="292" r:id="rId4"/>
    <p:sldId id="291" r:id="rId5"/>
    <p:sldId id="289" r:id="rId6"/>
    <p:sldId id="306" r:id="rId7"/>
    <p:sldId id="298" r:id="rId8"/>
    <p:sldId id="305" r:id="rId9"/>
    <p:sldId id="309" r:id="rId10"/>
    <p:sldId id="308" r:id="rId11"/>
    <p:sldId id="288" r:id="rId12"/>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8" autoAdjust="0"/>
    <p:restoredTop sz="83759" autoAdjust="0"/>
  </p:normalViewPr>
  <p:slideViewPr>
    <p:cSldViewPr snapToGrid="0">
      <p:cViewPr varScale="1">
        <p:scale>
          <a:sx n="97" d="100"/>
          <a:sy n="97" d="100"/>
        </p:scale>
        <p:origin x="1056" y="84"/>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BEC6944-2308-4FE2-95BF-3BE15D726CAD}" type="datetimeFigureOut">
              <a:rPr lang="cs-CZ" smtClean="0"/>
              <a:t>06.09.2021</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9CBD14F-DBC6-4CC0-BF1A-2C42E08D2F1C}" type="slidenum">
              <a:rPr lang="cs-CZ" smtClean="0"/>
              <a:t>‹#›</a:t>
            </a:fld>
            <a:endParaRPr lang="cs-CZ"/>
          </a:p>
        </p:txBody>
      </p:sp>
    </p:spTree>
    <p:extLst>
      <p:ext uri="{BB962C8B-B14F-4D97-AF65-F5344CB8AC3E}">
        <p14:creationId xmlns:p14="http://schemas.microsoft.com/office/powerpoint/2010/main" val="2125312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1</a:t>
            </a:fld>
            <a:endParaRPr lang="cs-CZ"/>
          </a:p>
        </p:txBody>
      </p:sp>
    </p:spTree>
    <p:extLst>
      <p:ext uri="{BB962C8B-B14F-4D97-AF65-F5344CB8AC3E}">
        <p14:creationId xmlns:p14="http://schemas.microsoft.com/office/powerpoint/2010/main" val="1510586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Ale už jsem toho napovídal až </a:t>
            </a:r>
            <a:r>
              <a:rPr lang="cs-CZ" dirty="0" err="1"/>
              <a:t>až</a:t>
            </a:r>
            <a:r>
              <a:rPr lang="cs-CZ" dirty="0"/>
              <a:t> a jelikož chci skončit pozitivně, pak nemůžu jinak, než tabulkou úspěchů: </a:t>
            </a:r>
          </a:p>
          <a:p>
            <a:r>
              <a:rPr lang="cs-CZ" dirty="0"/>
              <a:t>Medailí nakonec bylo jedenáct, fyzicky vlastně 13, ale u minimálně 5ti lidí jsem doufal, že se jim to také povede… do šestnáctky nejlepších se nakonec probojovalo 60 sportovců!!!</a:t>
            </a:r>
          </a:p>
          <a:p>
            <a:r>
              <a:rPr lang="cs-CZ" dirty="0"/>
              <a:t>U některých, jako Adam Ondra, Martin Fuksa, nebo třeba Kuba Tomeček jsem hodně doufali v medaili, ale nakonec to o </a:t>
            </a:r>
            <a:r>
              <a:rPr lang="cs-CZ" dirty="0" err="1"/>
              <a:t>kosky</a:t>
            </a:r>
            <a:r>
              <a:rPr lang="cs-CZ" dirty="0"/>
              <a:t> nevyšlo, mají to schované na příště.</a:t>
            </a:r>
          </a:p>
          <a:p>
            <a:r>
              <a:rPr lang="cs-CZ" dirty="0"/>
              <a:t>Ukončím to </a:t>
            </a:r>
            <a:r>
              <a:rPr lang="cs-CZ" dirty="0" err="1"/>
              <a:t>jednopduše</a:t>
            </a:r>
            <a:r>
              <a:rPr lang="cs-CZ" dirty="0"/>
              <a:t> – </a:t>
            </a:r>
            <a:r>
              <a:rPr lang="cs-CZ" dirty="0" err="1"/>
              <a:t>pojďmě</a:t>
            </a:r>
            <a:r>
              <a:rPr lang="cs-CZ" dirty="0"/>
              <a:t> si ty největší úspěchy našich sportovců připomenout tak, jak šli za sebou… </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10</a:t>
            </a:fld>
            <a:endParaRPr lang="cs-CZ"/>
          </a:p>
        </p:txBody>
      </p:sp>
    </p:spTree>
    <p:extLst>
      <p:ext uri="{BB962C8B-B14F-4D97-AF65-F5344CB8AC3E}">
        <p14:creationId xmlns:p14="http://schemas.microsoft.com/office/powerpoint/2010/main" val="2441820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Video Tokio </a:t>
            </a:r>
          </a:p>
        </p:txBody>
      </p:sp>
      <p:sp>
        <p:nvSpPr>
          <p:cNvPr id="4" name="Zástupný symbol pro číslo snímku 3"/>
          <p:cNvSpPr>
            <a:spLocks noGrp="1"/>
          </p:cNvSpPr>
          <p:nvPr>
            <p:ph type="sldNum" sz="quarter" idx="10"/>
          </p:nvPr>
        </p:nvSpPr>
        <p:spPr/>
        <p:txBody>
          <a:bodyPr/>
          <a:lstStyle/>
          <a:p>
            <a:fld id="{F8968092-E202-4BE9-8D5C-5553DA50D9FF}" type="slidenum">
              <a:rPr lang="cs-CZ" smtClean="0"/>
              <a:t>11</a:t>
            </a:fld>
            <a:endParaRPr lang="cs-CZ"/>
          </a:p>
        </p:txBody>
      </p:sp>
    </p:spTree>
    <p:extLst>
      <p:ext uri="{BB962C8B-B14F-4D97-AF65-F5344CB8AC3E}">
        <p14:creationId xmlns:p14="http://schemas.microsoft.com/office/powerpoint/2010/main" val="280258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Nejprve pár strohých čísel.  Celkově naše výprava čítala 270 lidí, přičemž co se týká sportovců a doprovodu zde jsem dosáhli také na rekordních 252 členů týmu. </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2</a:t>
            </a:fld>
            <a:endParaRPr lang="cs-CZ"/>
          </a:p>
        </p:txBody>
      </p:sp>
    </p:spTree>
    <p:extLst>
      <p:ext uri="{BB962C8B-B14F-4D97-AF65-F5344CB8AC3E}">
        <p14:creationId xmlns:p14="http://schemas.microsoft.com/office/powerpoint/2010/main" val="2699110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Celkem bylo nominováno 117 sportovců, v soutěžích jsme měli registrováno 115 sportovců a do soutěží fyzicky nastoupilo 111 sportovců. </a:t>
            </a:r>
          </a:p>
          <a:p>
            <a:r>
              <a:rPr lang="cs-CZ" dirty="0"/>
              <a:t>Servis zajišťovalo celkem 137 osob doprovodu</a:t>
            </a:r>
          </a:p>
          <a:p>
            <a:r>
              <a:rPr lang="cs-CZ" dirty="0"/>
              <a:t>Čehož jsme dosáhli z části střídáním akreditací a z části využitím všech dalších možných typů akreditací jako HSP</a:t>
            </a:r>
            <a:r>
              <a:rPr lang="cs-CZ" dirty="0">
                <a:solidFill>
                  <a:srgbClr val="002060"/>
                </a:solidFill>
              </a:rPr>
              <a:t>, V.A.P., </a:t>
            </a:r>
            <a:r>
              <a:rPr lang="cs-CZ" dirty="0" err="1">
                <a:solidFill>
                  <a:srgbClr val="002060"/>
                </a:solidFill>
              </a:rPr>
              <a:t>Gr</a:t>
            </a:r>
            <a:r>
              <a:rPr lang="cs-CZ" dirty="0">
                <a:solidFill>
                  <a:srgbClr val="002060"/>
                </a:solidFill>
              </a:rPr>
              <a:t>, </a:t>
            </a:r>
            <a:r>
              <a:rPr lang="cs-CZ" dirty="0" err="1">
                <a:solidFill>
                  <a:srgbClr val="002060"/>
                </a:solidFill>
              </a:rPr>
              <a:t>Cad</a:t>
            </a:r>
            <a:r>
              <a:rPr lang="cs-CZ" dirty="0">
                <a:solidFill>
                  <a:srgbClr val="002060"/>
                </a:solidFill>
              </a:rPr>
              <a:t>, Vet…</a:t>
            </a:r>
          </a:p>
          <a:p>
            <a:r>
              <a:rPr lang="cs-CZ" dirty="0">
                <a:solidFill>
                  <a:srgbClr val="002060"/>
                </a:solidFill>
              </a:rPr>
              <a:t>Největší skupinou byla atletika, dále pak jezdectví a basket..</a:t>
            </a:r>
          </a:p>
          <a:p>
            <a:r>
              <a:rPr lang="cs-CZ" dirty="0">
                <a:solidFill>
                  <a:srgbClr val="002060"/>
                </a:solidFill>
              </a:rPr>
              <a:t>Vzhledem k termínu pléna a dalším různým okolnostem jsme byli nuceni udělat celkem 49 změn v akreditaci, což vidíte na následujícím slajdu</a:t>
            </a:r>
            <a:endParaRPr lang="cs-CZ" dirty="0"/>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3</a:t>
            </a:fld>
            <a:endParaRPr lang="cs-CZ"/>
          </a:p>
        </p:txBody>
      </p:sp>
    </p:spTree>
    <p:extLst>
      <p:ext uri="{BB962C8B-B14F-4D97-AF65-F5344CB8AC3E}">
        <p14:creationId xmlns:p14="http://schemas.microsoft.com/office/powerpoint/2010/main" val="2311306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Kde je tedy zřetelné, že nejvíce bylo doplnění nominace, méně už pak vyškrtnutí  - zeleně označené jsou změny v typech akreditací… </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4</a:t>
            </a:fld>
            <a:endParaRPr lang="cs-CZ"/>
          </a:p>
        </p:txBody>
      </p:sp>
    </p:spTree>
    <p:extLst>
      <p:ext uri="{BB962C8B-B14F-4D97-AF65-F5344CB8AC3E}">
        <p14:creationId xmlns:p14="http://schemas.microsoft.com/office/powerpoint/2010/main" val="604081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spcAft>
                <a:spcPts val="600"/>
              </a:spcAft>
              <a:buNone/>
            </a:pPr>
            <a:r>
              <a:rPr lang="cs-CZ" dirty="0">
                <a:solidFill>
                  <a:srgbClr val="002060"/>
                </a:solidFill>
                <a:latin typeface="Arial" panose="020B0604020202020204" pitchFamily="34" charset="0"/>
              </a:rPr>
              <a:t>Příprava před </a:t>
            </a:r>
            <a:r>
              <a:rPr lang="cs-CZ" dirty="0" err="1">
                <a:solidFill>
                  <a:srgbClr val="002060"/>
                </a:solidFill>
                <a:latin typeface="Arial" panose="020B0604020202020204" pitchFamily="34" charset="0"/>
              </a:rPr>
              <a:t>HraMI</a:t>
            </a:r>
            <a:r>
              <a:rPr lang="cs-CZ" dirty="0">
                <a:solidFill>
                  <a:srgbClr val="002060"/>
                </a:solidFill>
                <a:latin typeface="Arial" panose="020B0604020202020204" pitchFamily="34" charset="0"/>
              </a:rPr>
              <a:t> – VELICE NESTANDARDNÍ A TO NEJEN Z DŮVODU POSUNUTÍ O ROK, ALE UŽ V TÉTO FÁZI JSME VĚNOVALI VĚTŠINU EBNERGIE ZÁLEŽITOSTEM SPOJENÝCH S </a:t>
            </a:r>
            <a:r>
              <a:rPr lang="cs-CZ" dirty="0" err="1">
                <a:solidFill>
                  <a:srgbClr val="002060"/>
                </a:solidFill>
                <a:latin typeface="Arial" panose="020B0604020202020204" pitchFamily="34" charset="0"/>
              </a:rPr>
              <a:t>Covidem</a:t>
            </a:r>
            <a:r>
              <a:rPr lang="cs-CZ" dirty="0">
                <a:solidFill>
                  <a:srgbClr val="002060"/>
                </a:solidFill>
                <a:latin typeface="Arial" panose="020B0604020202020204" pitchFamily="34" charset="0"/>
              </a:rPr>
              <a:t> a opatřeními proti nákaze – například – Honza Exner ve výsledku připravil celkem 74 </a:t>
            </a:r>
            <a:r>
              <a:rPr lang="cs-CZ" dirty="0" err="1">
                <a:solidFill>
                  <a:srgbClr val="002060"/>
                </a:solidFill>
                <a:latin typeface="Arial" panose="020B0604020202020204" pitchFamily="34" charset="0"/>
              </a:rPr>
              <a:t>Activity</a:t>
            </a:r>
            <a:r>
              <a:rPr lang="cs-CZ" dirty="0">
                <a:solidFill>
                  <a:srgbClr val="002060"/>
                </a:solidFill>
                <a:latin typeface="Arial" panose="020B0604020202020204" pitchFamily="34" charset="0"/>
              </a:rPr>
              <a:t> plánů pro celkem 473 osob!! Opatření, která jsme zavedli před hrami před odletem byla dokonce ještě přísnější a důkladnější, než nám nakazovala pravidla z </a:t>
            </a:r>
            <a:r>
              <a:rPr lang="cs-CZ" dirty="0" err="1">
                <a:solidFill>
                  <a:srgbClr val="002060"/>
                </a:solidFill>
                <a:latin typeface="Arial" panose="020B0604020202020204" pitchFamily="34" charset="0"/>
              </a:rPr>
              <a:t>tokia</a:t>
            </a:r>
            <a:r>
              <a:rPr lang="cs-CZ" dirty="0">
                <a:solidFill>
                  <a:srgbClr val="002060"/>
                </a:solidFill>
                <a:latin typeface="Arial" panose="020B0604020202020204" pitchFamily="34" charset="0"/>
              </a:rPr>
              <a:t>. Dělali jsme PCR testy místo </a:t>
            </a:r>
            <a:r>
              <a:rPr lang="cs-CZ" dirty="0" err="1">
                <a:solidFill>
                  <a:srgbClr val="002060"/>
                </a:solidFill>
                <a:latin typeface="Arial" panose="020B0604020202020204" pitchFamily="34" charset="0"/>
              </a:rPr>
              <a:t>entigenů</a:t>
            </a:r>
            <a:r>
              <a:rPr lang="cs-CZ" dirty="0">
                <a:solidFill>
                  <a:srgbClr val="002060"/>
                </a:solidFill>
                <a:latin typeface="Arial" panose="020B0604020202020204" pitchFamily="34" charset="0"/>
              </a:rPr>
              <a:t>, které by </a:t>
            </a:r>
            <a:r>
              <a:rPr lang="cs-CZ" dirty="0" err="1">
                <a:solidFill>
                  <a:srgbClr val="002060"/>
                </a:solidFill>
                <a:latin typeface="Arial" panose="020B0604020202020204" pitchFamily="34" charset="0"/>
              </a:rPr>
              <a:t>japoncům</a:t>
            </a:r>
            <a:r>
              <a:rPr lang="cs-CZ" dirty="0">
                <a:solidFill>
                  <a:srgbClr val="002060"/>
                </a:solidFill>
                <a:latin typeface="Arial" panose="020B0604020202020204" pitchFamily="34" charset="0"/>
              </a:rPr>
              <a:t> stačily, testovali jsme v kratším intervalu před odletem, dali jsme k dispozici očkování, nebo i test na protilátky, ale bohužel i přesto jsem nebyli 100% úspěšní… Škoda byla </a:t>
            </a:r>
          </a:p>
          <a:p>
            <a:pPr marL="0" indent="0">
              <a:spcAft>
                <a:spcPts val="600"/>
              </a:spcAft>
              <a:buNone/>
            </a:pPr>
            <a:r>
              <a:rPr lang="cs-CZ" dirty="0">
                <a:solidFill>
                  <a:srgbClr val="002060"/>
                </a:solidFill>
                <a:latin typeface="Arial" panose="020B0604020202020204" pitchFamily="34" charset="0"/>
              </a:rPr>
              <a:t>Z </a:t>
            </a:r>
            <a:r>
              <a:rPr lang="cs-CZ" dirty="0" err="1">
                <a:solidFill>
                  <a:srgbClr val="002060"/>
                </a:solidFill>
                <a:latin typeface="Arial" panose="020B0604020202020204" pitchFamily="34" charset="0"/>
              </a:rPr>
              <a:t>Pre</a:t>
            </a:r>
            <a:r>
              <a:rPr lang="cs-CZ" dirty="0">
                <a:solidFill>
                  <a:srgbClr val="002060"/>
                </a:solidFill>
                <a:latin typeface="Arial" panose="020B0604020202020204" pitchFamily="34" charset="0"/>
              </a:rPr>
              <a:t> kempů, které byly plánovány nám nakonec zbyly jen ty v </a:t>
            </a:r>
            <a:r>
              <a:rPr lang="cs-CZ" dirty="0" err="1">
                <a:solidFill>
                  <a:srgbClr val="002060"/>
                </a:solidFill>
                <a:latin typeface="Arial" panose="020B0604020202020204" pitchFamily="34" charset="0"/>
              </a:rPr>
              <a:t>Koči</a:t>
            </a:r>
            <a:r>
              <a:rPr lang="cs-CZ" dirty="0">
                <a:solidFill>
                  <a:srgbClr val="002060"/>
                </a:solidFill>
                <a:latin typeface="Arial" panose="020B0604020202020204" pitchFamily="34" charset="0"/>
              </a:rPr>
              <a:t> kde jsme měli  (SWI, ATL, CSP, ROW – veslování na poslední chvíli.); + jeden organizovaný přímo mezinárodní kanoistickou federací a to  byl kemp pro vodní slalom. –Tokio (CSL); přičemž zde musíme velice poděkovat prefektuře </a:t>
            </a:r>
            <a:r>
              <a:rPr lang="cs-CZ" dirty="0" err="1">
                <a:solidFill>
                  <a:srgbClr val="002060"/>
                </a:solidFill>
                <a:latin typeface="Arial" panose="020B0604020202020204" pitchFamily="34" charset="0"/>
              </a:rPr>
              <a:t>Koči</a:t>
            </a:r>
            <a:r>
              <a:rPr lang="cs-CZ" dirty="0">
                <a:solidFill>
                  <a:srgbClr val="002060"/>
                </a:solidFill>
                <a:latin typeface="Arial" panose="020B0604020202020204" pitchFamily="34" charset="0"/>
              </a:rPr>
              <a:t>, jmenovitě především panu </a:t>
            </a:r>
            <a:r>
              <a:rPr lang="cs-CZ" dirty="0" err="1">
                <a:solidFill>
                  <a:srgbClr val="002060"/>
                </a:solidFill>
                <a:latin typeface="Arial" panose="020B0604020202020204" pitchFamily="34" charset="0"/>
              </a:rPr>
              <a:t>Takanobu</a:t>
            </a:r>
            <a:r>
              <a:rPr lang="cs-CZ" dirty="0">
                <a:solidFill>
                  <a:srgbClr val="002060"/>
                </a:solidFill>
                <a:latin typeface="Arial" panose="020B0604020202020204" pitchFamily="34" charset="0"/>
              </a:rPr>
              <a:t> </a:t>
            </a:r>
            <a:r>
              <a:rPr lang="cs-CZ" dirty="0" err="1">
                <a:solidFill>
                  <a:srgbClr val="002060"/>
                </a:solidFill>
                <a:latin typeface="Arial" panose="020B0604020202020204" pitchFamily="34" charset="0"/>
              </a:rPr>
              <a:t>Miagaowi</a:t>
            </a:r>
            <a:r>
              <a:rPr lang="cs-CZ" dirty="0">
                <a:solidFill>
                  <a:srgbClr val="002060"/>
                </a:solidFill>
                <a:latin typeface="Arial" panose="020B0604020202020204" pitchFamily="34" charset="0"/>
              </a:rPr>
              <a:t>, který celou dobu držel organizaci kempů a to i v době, kdy ostatní prefektury houfně rušily dlouhodobě naplánované přípravné kempy pro jednotlivé státy… Zde musím podotknout, že to bylo především proto, že máme s nimi dlouhodobou spolupráci už od roku 2017 a Taka a jeho tým se tak trochu stal i </a:t>
            </a:r>
            <a:r>
              <a:rPr lang="cs-CZ" dirty="0" err="1">
                <a:solidFill>
                  <a:srgbClr val="002060"/>
                </a:solidFill>
                <a:latin typeface="Arial" panose="020B0604020202020204" pitchFamily="34" charset="0"/>
              </a:rPr>
              <a:t>součístí</a:t>
            </a:r>
            <a:r>
              <a:rPr lang="cs-CZ" dirty="0">
                <a:solidFill>
                  <a:srgbClr val="002060"/>
                </a:solidFill>
                <a:latin typeface="Arial" panose="020B0604020202020204" pitchFamily="34" charset="0"/>
              </a:rPr>
              <a:t> českého olympijského týmu. Na úrovni jednotlivých sportů je naplánována spolupráce i do budoucna… </a:t>
            </a:r>
          </a:p>
          <a:p>
            <a:pPr marL="0" indent="0">
              <a:spcAft>
                <a:spcPts val="600"/>
              </a:spcAft>
              <a:buNone/>
            </a:pPr>
            <a:r>
              <a:rPr lang="cs-CZ" dirty="0">
                <a:solidFill>
                  <a:srgbClr val="002060"/>
                </a:solidFill>
                <a:latin typeface="Arial" panose="020B0604020202020204" pitchFamily="34" charset="0"/>
              </a:rPr>
              <a:t>Příprava mise v Tokiu, DRM (5h), příprava Mise, </a:t>
            </a:r>
            <a:r>
              <a:rPr lang="cs-CZ" dirty="0" err="1">
                <a:solidFill>
                  <a:srgbClr val="002060"/>
                </a:solidFill>
                <a:latin typeface="Arial" panose="020B0604020202020204" pitchFamily="34" charset="0"/>
              </a:rPr>
              <a:t>branding</a:t>
            </a:r>
            <a:r>
              <a:rPr lang="cs-CZ" dirty="0">
                <a:solidFill>
                  <a:srgbClr val="002060"/>
                </a:solidFill>
                <a:latin typeface="Arial" panose="020B0604020202020204" pitchFamily="34" charset="0"/>
              </a:rPr>
              <a:t>, příprava pokojů – kolik dárků atp.</a:t>
            </a:r>
          </a:p>
          <a:p>
            <a:pPr marL="0" indent="0">
              <a:spcAft>
                <a:spcPts val="600"/>
              </a:spcAft>
              <a:buNone/>
            </a:pPr>
            <a:r>
              <a:rPr lang="cs-CZ" dirty="0">
                <a:solidFill>
                  <a:srgbClr val="002060"/>
                </a:solidFill>
                <a:latin typeface="Arial" panose="020B0604020202020204" pitchFamily="34" charset="0"/>
              </a:rPr>
              <a:t>Příjezd prvních sportovců. Jako první dorazil 13. 7 Karel Lavický z jachtingu následně pak veslaři – Ti jako první do OLV, Karel v </a:t>
            </a:r>
            <a:r>
              <a:rPr lang="cs-CZ" dirty="0" err="1">
                <a:solidFill>
                  <a:srgbClr val="002060"/>
                </a:solidFill>
                <a:latin typeface="Arial" panose="020B0604020202020204" pitchFamily="34" charset="0"/>
              </a:rPr>
              <a:t>Sailing</a:t>
            </a:r>
            <a:r>
              <a:rPr lang="cs-CZ" dirty="0">
                <a:solidFill>
                  <a:srgbClr val="002060"/>
                </a:solidFill>
                <a:latin typeface="Arial" panose="020B0604020202020204" pitchFamily="34" charset="0"/>
              </a:rPr>
              <a:t> </a:t>
            </a:r>
            <a:r>
              <a:rPr lang="cs-CZ" dirty="0" err="1">
                <a:solidFill>
                  <a:srgbClr val="002060"/>
                </a:solidFill>
                <a:latin typeface="Arial" panose="020B0604020202020204" pitchFamily="34" charset="0"/>
              </a:rPr>
              <a:t>Village</a:t>
            </a:r>
            <a:endParaRPr lang="cs-CZ" dirty="0">
              <a:solidFill>
                <a:srgbClr val="002060"/>
              </a:solidFill>
              <a:latin typeface="Arial" panose="020B0604020202020204" pitchFamily="34" charset="0"/>
            </a:endParaRPr>
          </a:p>
          <a:p>
            <a:pPr marL="0" indent="0">
              <a:spcAft>
                <a:spcPts val="600"/>
              </a:spcAft>
              <a:buNone/>
            </a:pPr>
            <a:r>
              <a:rPr lang="cs-CZ" dirty="0">
                <a:solidFill>
                  <a:srgbClr val="002060"/>
                </a:solidFill>
                <a:latin typeface="Arial" panose="020B0604020202020204" pitchFamily="34" charset="0"/>
              </a:rPr>
              <a:t>Přílet letu CEF 555 – velká skupina přiletěla 17.7. – jednak skupina střelců komerční linkou a také speciál se zástupci Beach Volejbalu, šermu, stolního tenisu, gymnastiky a cyklistiky… Nemusím asi dlouze vyprávět, že tímto dnem začalo ne zrovna příjemné období, ve kterém jsme museli úplně přehodit původní plány a to nejen ubytování, kdy nám zůstala polovina lidí v karanténě, takže jsme byly rázem v personálním nedostatku a kdy jsme museli zajistit prostory a další věci pro takřka </a:t>
            </a:r>
            <a:r>
              <a:rPr lang="cs-CZ" dirty="0" err="1">
                <a:solidFill>
                  <a:srgbClr val="002060"/>
                </a:solidFill>
                <a:latin typeface="Arial" panose="020B0604020202020204" pitchFamily="34" charset="0"/>
              </a:rPr>
              <a:t>samoizolaci</a:t>
            </a:r>
            <a:r>
              <a:rPr lang="cs-CZ" dirty="0">
                <a:solidFill>
                  <a:srgbClr val="002060"/>
                </a:solidFill>
                <a:latin typeface="Arial" panose="020B0604020202020204" pitchFamily="34" charset="0"/>
              </a:rPr>
              <a:t> lidí, kteří speciálem přiletěli. Toto období bylo asi </a:t>
            </a:r>
            <a:r>
              <a:rPr lang="cs-CZ" dirty="0" err="1">
                <a:solidFill>
                  <a:srgbClr val="002060"/>
                </a:solidFill>
                <a:latin typeface="Arial" panose="020B0604020202020204" pitchFamily="34" charset="0"/>
              </a:rPr>
              <a:t>nejnáročnějěší</a:t>
            </a:r>
            <a:r>
              <a:rPr lang="cs-CZ" dirty="0">
                <a:solidFill>
                  <a:srgbClr val="002060"/>
                </a:solidFill>
                <a:latin typeface="Arial" panose="020B0604020202020204" pitchFamily="34" charset="0"/>
              </a:rPr>
              <a:t>, které jsem nejen já, ale celý náš tým kdy zažili. Myslím ž k podrobnostem se ještě dostaneme, ale těch nestandardních věcí, </a:t>
            </a:r>
            <a:r>
              <a:rPr lang="cs-CZ" dirty="0" err="1">
                <a:solidFill>
                  <a:srgbClr val="002060"/>
                </a:solidFill>
                <a:latin typeface="Arial" panose="020B0604020202020204" pitchFamily="34" charset="0"/>
              </a:rPr>
              <a:t>keré</a:t>
            </a:r>
            <a:r>
              <a:rPr lang="cs-CZ" dirty="0">
                <a:solidFill>
                  <a:srgbClr val="002060"/>
                </a:solidFill>
                <a:latin typeface="Arial" panose="020B0604020202020204" pitchFamily="34" charset="0"/>
              </a:rPr>
              <a:t> jsme musel </a:t>
            </a:r>
            <a:r>
              <a:rPr lang="cs-CZ" dirty="0" err="1">
                <a:solidFill>
                  <a:srgbClr val="002060"/>
                </a:solidFill>
                <a:latin typeface="Arial" panose="020B0604020202020204" pitchFamily="34" charset="0"/>
              </a:rPr>
              <a:t>podsoupit</a:t>
            </a:r>
            <a:r>
              <a:rPr lang="cs-CZ" dirty="0">
                <a:solidFill>
                  <a:srgbClr val="002060"/>
                </a:solidFill>
                <a:latin typeface="Arial" panose="020B0604020202020204" pitchFamily="34" charset="0"/>
              </a:rPr>
              <a:t> byla fakt hodně a zbývalo daleko méně času a prostor na </a:t>
            </a:r>
            <a:r>
              <a:rPr lang="cs-CZ" dirty="0" err="1">
                <a:solidFill>
                  <a:srgbClr val="002060"/>
                </a:solidFill>
                <a:latin typeface="Arial" panose="020B0604020202020204" pitchFamily="34" charset="0"/>
              </a:rPr>
              <a:t>tzv</a:t>
            </a:r>
            <a:r>
              <a:rPr lang="cs-CZ" dirty="0">
                <a:solidFill>
                  <a:srgbClr val="002060"/>
                </a:solidFill>
                <a:latin typeface="Arial" panose="020B0604020202020204" pitchFamily="34" charset="0"/>
              </a:rPr>
              <a:t> běžnou agendu. Organizačně jsem to udělali tak, že tou běžnou agendou byl pověřen můj zástupce </a:t>
            </a:r>
            <a:r>
              <a:rPr lang="cs-CZ" dirty="0" err="1">
                <a:solidFill>
                  <a:srgbClr val="002060"/>
                </a:solidFill>
                <a:latin typeface="Arial" panose="020B0604020202020204" pitchFamily="34" charset="0"/>
              </a:rPr>
              <a:t>honza</a:t>
            </a:r>
            <a:r>
              <a:rPr lang="cs-CZ" dirty="0">
                <a:solidFill>
                  <a:srgbClr val="002060"/>
                </a:solidFill>
                <a:latin typeface="Arial" panose="020B0604020202020204" pitchFamily="34" charset="0"/>
              </a:rPr>
              <a:t> Stluka, toho jsem se snažil </a:t>
            </a:r>
            <a:r>
              <a:rPr lang="cs-CZ" dirty="0" err="1">
                <a:solidFill>
                  <a:srgbClr val="002060"/>
                </a:solidFill>
                <a:latin typeface="Arial" panose="020B0604020202020204" pitchFamily="34" charset="0"/>
              </a:rPr>
              <a:t>nezatěžoat</a:t>
            </a:r>
            <a:r>
              <a:rPr lang="cs-CZ" dirty="0">
                <a:solidFill>
                  <a:srgbClr val="002060"/>
                </a:solidFill>
                <a:latin typeface="Arial" panose="020B0604020202020204" pitchFamily="34" charset="0"/>
              </a:rPr>
              <a:t> s </a:t>
            </a:r>
            <a:r>
              <a:rPr lang="cs-CZ" dirty="0" err="1">
                <a:solidFill>
                  <a:srgbClr val="002060"/>
                </a:solidFill>
                <a:latin typeface="Arial" panose="020B0604020202020204" pitchFamily="34" charset="0"/>
              </a:rPr>
              <a:t>kovidími</a:t>
            </a:r>
            <a:r>
              <a:rPr lang="cs-CZ" dirty="0">
                <a:solidFill>
                  <a:srgbClr val="002060"/>
                </a:solidFill>
                <a:latin typeface="Arial" panose="020B0604020202020204" pitchFamily="34" charset="0"/>
              </a:rPr>
              <a:t> problémy, aby tak zůstal zachován alespoň z části „běžný“ chod mise…</a:t>
            </a:r>
          </a:p>
          <a:p>
            <a:pPr marL="0" indent="0">
              <a:spcAft>
                <a:spcPts val="600"/>
              </a:spcAft>
              <a:buNone/>
            </a:pPr>
            <a:r>
              <a:rPr lang="cs-CZ" dirty="0">
                <a:solidFill>
                  <a:srgbClr val="002060"/>
                </a:solidFill>
                <a:latin typeface="Arial" panose="020B0604020202020204" pitchFamily="34" charset="0"/>
              </a:rPr>
              <a:t>Basketbalové intermezzo V momentě, kdy už jsme se v tom naučili troch </a:t>
            </a:r>
            <a:r>
              <a:rPr lang="cs-CZ" dirty="0" err="1">
                <a:solidFill>
                  <a:srgbClr val="002060"/>
                </a:solidFill>
                <a:latin typeface="Arial" panose="020B0604020202020204" pitchFamily="34" charset="0"/>
              </a:rPr>
              <a:t>tzv</a:t>
            </a:r>
            <a:r>
              <a:rPr lang="cs-CZ" dirty="0">
                <a:solidFill>
                  <a:srgbClr val="002060"/>
                </a:solidFill>
                <a:latin typeface="Arial" panose="020B0604020202020204" pitchFamily="34" charset="0"/>
              </a:rPr>
              <a:t> chodit, </a:t>
            </a:r>
            <a:r>
              <a:rPr lang="cs-CZ" dirty="0" err="1">
                <a:solidFill>
                  <a:srgbClr val="002060"/>
                </a:solidFill>
                <a:latin typeface="Arial" panose="020B0604020202020204" pitchFamily="34" charset="0"/>
              </a:rPr>
              <a:t>přišlel</a:t>
            </a:r>
            <a:r>
              <a:rPr lang="cs-CZ" dirty="0">
                <a:solidFill>
                  <a:srgbClr val="002060"/>
                </a:solidFill>
                <a:latin typeface="Arial" panose="020B0604020202020204" pitchFamily="34" charset="0"/>
              </a:rPr>
              <a:t> falešně pozitivní výsledek jednoho z hráčů basketbalu a nastaly asi dva nejhektičtější dny, které jsme tam zažili… Sice se relativně rychle díky jednání šéflékaře Jirky Neumanna s Doktorem </a:t>
            </a:r>
            <a:r>
              <a:rPr lang="cs-CZ" dirty="0" err="1">
                <a:solidFill>
                  <a:srgbClr val="002060"/>
                </a:solidFill>
                <a:latin typeface="Arial" panose="020B0604020202020204" pitchFamily="34" charset="0"/>
              </a:rPr>
              <a:t>Shimadou</a:t>
            </a:r>
            <a:r>
              <a:rPr lang="cs-CZ" dirty="0">
                <a:solidFill>
                  <a:srgbClr val="002060"/>
                </a:solidFill>
                <a:latin typeface="Arial" panose="020B0604020202020204" pitchFamily="34" charset="0"/>
              </a:rPr>
              <a:t> vysvětlilo, že šlo o omyl, ale mezi tím bylo nutné zajistit celý basketbalový tým, včetně doprovodů… to </a:t>
            </a:r>
            <a:r>
              <a:rPr lang="cs-CZ" dirty="0" err="1">
                <a:solidFill>
                  <a:srgbClr val="002060"/>
                </a:solidFill>
                <a:latin typeface="Arial" panose="020B0604020202020204" pitchFamily="34" charset="0"/>
              </a:rPr>
              <a:t>dopravdy</a:t>
            </a:r>
            <a:r>
              <a:rPr lang="cs-CZ" dirty="0">
                <a:solidFill>
                  <a:srgbClr val="002060"/>
                </a:solidFill>
                <a:latin typeface="Arial" panose="020B0604020202020204" pitchFamily="34" charset="0"/>
              </a:rPr>
              <a:t> bylo už i trochu za hranou personálních možností našeho týmu a to například v situaci, kdy nám odmítli poskytnout autobus na tréninky – takže jsem zajišťovali dopravu </a:t>
            </a:r>
            <a:r>
              <a:rPr lang="cs-CZ" dirty="0" err="1">
                <a:solidFill>
                  <a:srgbClr val="002060"/>
                </a:solidFill>
                <a:latin typeface="Arial" panose="020B0604020202020204" pitchFamily="34" charset="0"/>
              </a:rPr>
              <a:t>osobnímy</a:t>
            </a:r>
            <a:r>
              <a:rPr lang="cs-CZ" dirty="0">
                <a:solidFill>
                  <a:srgbClr val="002060"/>
                </a:solidFill>
                <a:latin typeface="Arial" panose="020B0604020202020204" pitchFamily="34" charset="0"/>
              </a:rPr>
              <a:t> auty.. A nabrat jídlo pro dvacet lidí najednou, to taky tedy byla </a:t>
            </a:r>
            <a:r>
              <a:rPr lang="cs-CZ" dirty="0" err="1">
                <a:solidFill>
                  <a:srgbClr val="002060"/>
                </a:solidFill>
                <a:latin typeface="Arial" panose="020B0604020202020204" pitchFamily="34" charset="0"/>
              </a:rPr>
              <a:t>martýrie</a:t>
            </a:r>
            <a:r>
              <a:rPr lang="cs-CZ" dirty="0">
                <a:solidFill>
                  <a:srgbClr val="002060"/>
                </a:solidFill>
                <a:latin typeface="Arial" panose="020B0604020202020204" pitchFamily="34" charset="0"/>
              </a:rPr>
              <a:t>.. </a:t>
            </a:r>
          </a:p>
          <a:p>
            <a:pPr marL="0" indent="0">
              <a:spcAft>
                <a:spcPts val="600"/>
              </a:spcAft>
              <a:buNone/>
            </a:pPr>
            <a:r>
              <a:rPr lang="cs-CZ" dirty="0">
                <a:solidFill>
                  <a:srgbClr val="002060"/>
                </a:solidFill>
                <a:latin typeface="Arial" panose="020B0604020202020204" pitchFamily="34" charset="0"/>
              </a:rPr>
              <a:t>No ale to se naštěstí rychle vysvětlilo a konečně už jsme se začali více a více zajímat o sport a zaplať pánbůh i skvělé výsledky a medaile… Tedy ty první medaili přišly v době, kdy Blake </a:t>
            </a:r>
            <a:r>
              <a:rPr lang="cs-CZ" dirty="0" err="1">
                <a:solidFill>
                  <a:srgbClr val="002060"/>
                </a:solidFill>
                <a:latin typeface="Arial" panose="020B0604020202020204" pitchFamily="34" charset="0"/>
              </a:rPr>
              <a:t>Shilb</a:t>
            </a:r>
            <a:r>
              <a:rPr lang="cs-CZ" dirty="0">
                <a:solidFill>
                  <a:srgbClr val="002060"/>
                </a:solidFill>
                <a:latin typeface="Arial" panose="020B0604020202020204" pitchFamily="34" charset="0"/>
              </a:rPr>
              <a:t> byl na chvíli v izolaci a proto jsme ani nedokázali řádně medailisty přivítat ve vesnici, což mě mrzí, ale kluci to těmi dvěma medailemi </a:t>
            </a:r>
            <a:r>
              <a:rPr lang="cs-CZ" dirty="0" err="1">
                <a:solidFill>
                  <a:srgbClr val="002060"/>
                </a:solidFill>
                <a:latin typeface="Arial" panose="020B0604020202020204" pitchFamily="34" charset="0"/>
              </a:rPr>
              <a:t>tzv</a:t>
            </a:r>
            <a:r>
              <a:rPr lang="cs-CZ" dirty="0">
                <a:solidFill>
                  <a:srgbClr val="002060"/>
                </a:solidFill>
                <a:latin typeface="Arial" panose="020B0604020202020204" pitchFamily="34" charset="0"/>
              </a:rPr>
              <a:t> odšpuntovali a když </a:t>
            </a:r>
            <a:r>
              <a:rPr lang="cs-CZ" dirty="0" err="1">
                <a:solidFill>
                  <a:srgbClr val="002060"/>
                </a:solidFill>
                <a:latin typeface="Arial" panose="020B0604020202020204" pitchFamily="34" charset="0"/>
              </a:rPr>
              <a:t>jsemse</a:t>
            </a:r>
            <a:r>
              <a:rPr lang="cs-CZ" dirty="0">
                <a:solidFill>
                  <a:srgbClr val="002060"/>
                </a:solidFill>
                <a:latin typeface="Arial" panose="020B0604020202020204" pitchFamily="34" charset="0"/>
              </a:rPr>
              <a:t> rozhodli nesledovat nenávistné </a:t>
            </a:r>
            <a:r>
              <a:rPr lang="cs-CZ" dirty="0" err="1">
                <a:solidFill>
                  <a:srgbClr val="002060"/>
                </a:solidFill>
                <a:latin typeface="Arial" panose="020B0604020202020204" pitchFamily="34" charset="0"/>
              </a:rPr>
              <a:t>hejty</a:t>
            </a:r>
            <a:r>
              <a:rPr lang="cs-CZ" dirty="0">
                <a:solidFill>
                  <a:srgbClr val="002060"/>
                </a:solidFill>
                <a:latin typeface="Arial" panose="020B0604020202020204" pitchFamily="34" charset="0"/>
              </a:rPr>
              <a:t> z ČR a věnovat se pouze záležitostem na místě, vše se začalo v dobré obracet. Což se potvrdilo následnými medailemi střelců! Jirka s Davidem vnesli do týmu lepší náladu a namotivovali i další sportovce k výkonům. A jejich přivítání ve vesnici bylo tedy neuvěřitelně emotivní a krásné… tady musím poděkovat </a:t>
            </a:r>
            <a:r>
              <a:rPr lang="cs-CZ" dirty="0" err="1">
                <a:solidFill>
                  <a:srgbClr val="002060"/>
                </a:solidFill>
                <a:latin typeface="Arial" panose="020B0604020202020204" pitchFamily="34" charset="0"/>
              </a:rPr>
              <a:t>baskeťákům</a:t>
            </a:r>
            <a:r>
              <a:rPr lang="cs-CZ" dirty="0">
                <a:solidFill>
                  <a:srgbClr val="002060"/>
                </a:solidFill>
                <a:latin typeface="Arial" panose="020B0604020202020204" pitchFamily="34" charset="0"/>
              </a:rPr>
              <a:t>, Ti do ještě vystupňovali, tak jak to v týmových sportech umí ;) Další úspěchy </a:t>
            </a:r>
            <a:r>
              <a:rPr lang="cs-CZ" dirty="0" err="1">
                <a:solidFill>
                  <a:srgbClr val="002060"/>
                </a:solidFill>
                <a:latin typeface="Arial" panose="020B0604020202020204" pitchFamily="34" charset="0"/>
              </a:rPr>
              <a:t>shrnemé</a:t>
            </a:r>
            <a:r>
              <a:rPr lang="cs-CZ" dirty="0">
                <a:solidFill>
                  <a:srgbClr val="002060"/>
                </a:solidFill>
                <a:latin typeface="Arial" panose="020B0604020202020204" pitchFamily="34" charset="0"/>
              </a:rPr>
              <a:t> dál…</a:t>
            </a:r>
          </a:p>
          <a:p>
            <a:pPr marL="0" indent="0">
              <a:spcAft>
                <a:spcPts val="600"/>
              </a:spcAft>
              <a:buNone/>
            </a:pPr>
            <a:r>
              <a:rPr lang="cs-CZ" dirty="0">
                <a:solidFill>
                  <a:srgbClr val="002060"/>
                </a:solidFill>
                <a:latin typeface="Arial" panose="020B0604020202020204" pitchFamily="34" charset="0"/>
              </a:rPr>
              <a:t>Zahájení, soutěže, první medaile</a:t>
            </a:r>
          </a:p>
          <a:p>
            <a:pPr marL="0" indent="0">
              <a:spcAft>
                <a:spcPts val="600"/>
              </a:spcAft>
              <a:buNone/>
            </a:pPr>
            <a:r>
              <a:rPr lang="cs-CZ" dirty="0">
                <a:solidFill>
                  <a:srgbClr val="002060"/>
                </a:solidFill>
                <a:latin typeface="Arial" panose="020B0604020202020204" pitchFamily="34" charset="0"/>
              </a:rPr>
              <a:t>Soutěže, další medaile</a:t>
            </a:r>
          </a:p>
          <a:p>
            <a:pPr marL="0" indent="0">
              <a:spcAft>
                <a:spcPts val="600"/>
              </a:spcAft>
              <a:buNone/>
            </a:pPr>
            <a:r>
              <a:rPr lang="cs-CZ" dirty="0">
                <a:solidFill>
                  <a:srgbClr val="002060"/>
                </a:solidFill>
                <a:latin typeface="Arial" panose="020B0604020202020204" pitchFamily="34" charset="0"/>
              </a:rPr>
              <a:t>Ukončení mise</a:t>
            </a:r>
          </a:p>
          <a:p>
            <a:pPr marL="0" indent="0">
              <a:spcAft>
                <a:spcPts val="600"/>
              </a:spcAft>
              <a:buNone/>
            </a:pPr>
            <a:r>
              <a:rPr lang="cs-CZ" dirty="0" err="1">
                <a:solidFill>
                  <a:srgbClr val="002060"/>
                </a:solidFill>
                <a:latin typeface="Arial" panose="020B0604020202020204" pitchFamily="34" charset="0"/>
              </a:rPr>
              <a:t>ava</a:t>
            </a:r>
            <a:r>
              <a:rPr lang="cs-CZ" dirty="0">
                <a:solidFill>
                  <a:srgbClr val="002060"/>
                </a:solidFill>
                <a:latin typeface="Arial" panose="020B0604020202020204" pitchFamily="34" charset="0"/>
              </a:rPr>
              <a:t> před hrami – z hlediska </a:t>
            </a:r>
            <a:r>
              <a:rPr lang="cs-CZ" dirty="0" err="1">
                <a:solidFill>
                  <a:srgbClr val="002060"/>
                </a:solidFill>
                <a:latin typeface="Arial" panose="020B0604020202020204" pitchFamily="34" charset="0"/>
              </a:rPr>
              <a:t>covidu</a:t>
            </a:r>
            <a:r>
              <a:rPr lang="cs-CZ" dirty="0">
                <a:solidFill>
                  <a:srgbClr val="002060"/>
                </a:solidFill>
                <a:latin typeface="Arial" panose="020B0604020202020204" pitchFamily="34" charset="0"/>
              </a:rPr>
              <a:t> zrekapitulovat – </a:t>
            </a:r>
            <a:r>
              <a:rPr lang="cs-CZ" dirty="0" err="1">
                <a:solidFill>
                  <a:srgbClr val="002060"/>
                </a:solidFill>
                <a:latin typeface="Arial" panose="020B0604020202020204" pitchFamily="34" charset="0"/>
              </a:rPr>
              <a:t>passy</a:t>
            </a:r>
            <a:r>
              <a:rPr lang="cs-CZ" dirty="0">
                <a:solidFill>
                  <a:srgbClr val="002060"/>
                </a:solidFill>
                <a:latin typeface="Arial" panose="020B0604020202020204" pitchFamily="34" charset="0"/>
              </a:rPr>
              <a:t> – jen ti úspěšní, nebyla to povinnost, ale vyprdli se na to – někteří, kteří si teď stěžují nebyli naočkování, ale ani si nenechali udělat protilátky, což jsme důrazně doporučovali!</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5</a:t>
            </a:fld>
            <a:endParaRPr lang="cs-CZ"/>
          </a:p>
        </p:txBody>
      </p:sp>
    </p:spTree>
    <p:extLst>
      <p:ext uri="{BB962C8B-B14F-4D97-AF65-F5344CB8AC3E}">
        <p14:creationId xmlns:p14="http://schemas.microsoft.com/office/powerpoint/2010/main" val="203323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600"/>
              </a:spcAft>
            </a:pPr>
            <a:r>
              <a:rPr lang="cs-CZ" dirty="0">
                <a:solidFill>
                  <a:srgbClr val="002060"/>
                </a:solidFill>
              </a:rPr>
              <a:t>Nestandardní rozdělení pokojů, problémy s úklidem, stres s příjezdem dalších sportovců – včetně specifických požadavků</a:t>
            </a:r>
          </a:p>
          <a:p>
            <a:pPr>
              <a:spcAft>
                <a:spcPts val="600"/>
              </a:spcAft>
            </a:pPr>
            <a:r>
              <a:rPr lang="cs-CZ" dirty="0">
                <a:solidFill>
                  <a:srgbClr val="002060"/>
                </a:solidFill>
              </a:rPr>
              <a:t>Velmi náročná situace pak byla v Tokiu, kde organizační výbor v podstatě hodil na jednotlivá NOC logistiku v rámci pozitivních osob a osob, které byli označeny, jako blízké kontakty, nebo potenciální blízké kontakty.  Pro nás to pak znamenalo například, že se díky tomu najezdilo zhruba 15 000km, což představovalo celkem 530 jízd, kdy při našich omezených personálních možnostech obstarat v průměru 20 jízd denně, nebylo úplně jednoduché – asi nevětší výzvou bylo logistické zajištění cyklistického silničního závodu, kdy jsme měli část týmu v karanténním hotelu, část v </a:t>
            </a:r>
            <a:r>
              <a:rPr lang="cs-CZ" dirty="0" err="1">
                <a:solidFill>
                  <a:srgbClr val="002060"/>
                </a:solidFill>
              </a:rPr>
              <a:t>Izu</a:t>
            </a:r>
            <a:r>
              <a:rPr lang="cs-CZ" dirty="0">
                <a:solidFill>
                  <a:srgbClr val="002060"/>
                </a:solidFill>
              </a:rPr>
              <a:t>, museli jsme vše – sportovce, doprovod i materiál doručit na start, který byl úplně jinde a navíc mezi tím zajistit testování pro zúčastněné – to byla skutečně logistická operace, kde bylo třeba využít válečné strategie a to, že se závodníci dostali na start, by samo o sobě zasloužilo medaili!</a:t>
            </a:r>
          </a:p>
          <a:p>
            <a:pPr>
              <a:spcAft>
                <a:spcPts val="600"/>
              </a:spcAft>
            </a:pPr>
            <a:r>
              <a:rPr lang="cs-CZ" dirty="0">
                <a:solidFill>
                  <a:srgbClr val="002060"/>
                </a:solidFill>
              </a:rPr>
              <a:t>V jeden den pak strávili lidi z týmu například 5,5 h jen doručováním jídla a to s tím pomáhali i lidi z </a:t>
            </a:r>
            <a:r>
              <a:rPr lang="cs-CZ" dirty="0" err="1">
                <a:solidFill>
                  <a:srgbClr val="002060"/>
                </a:solidFill>
              </a:rPr>
              <a:t>medical</a:t>
            </a:r>
            <a:r>
              <a:rPr lang="cs-CZ" dirty="0">
                <a:solidFill>
                  <a:srgbClr val="002060"/>
                </a:solidFill>
              </a:rPr>
              <a:t> týmu, někdy i další členové výpravy… (organizační výbor odmítl zajistit již připravené balíčky – tím by se vše extrémně zrychlilo a zjednodušilo…)</a:t>
            </a:r>
          </a:p>
          <a:p>
            <a:pPr>
              <a:spcAft>
                <a:spcPts val="600"/>
              </a:spcAft>
            </a:pPr>
            <a:r>
              <a:rPr lang="cs-CZ" dirty="0">
                <a:solidFill>
                  <a:srgbClr val="002060"/>
                </a:solidFill>
              </a:rPr>
              <a:t>Do izolačního hotelu, kde byli ubytováni </a:t>
            </a:r>
            <a:r>
              <a:rPr lang="cs-CZ" dirty="0" err="1">
                <a:solidFill>
                  <a:srgbClr val="002060"/>
                </a:solidFill>
              </a:rPr>
              <a:t>pozitně</a:t>
            </a:r>
            <a:r>
              <a:rPr lang="cs-CZ" dirty="0">
                <a:solidFill>
                  <a:srgbClr val="002060"/>
                </a:solidFill>
              </a:rPr>
              <a:t> testovaní byl omezený přístup, den dopředu se musel dojednat termín a i tak jsme dokázali zajistit 14x „závoz“ jídla a dalších věcí – kdy tedy jednou nám pomohla ambasáda, ale následně nám napsali, že s tím dále nemůžeme počítat, protože je to nad jejich možnosti… no my jsme si musel poradit..</a:t>
            </a:r>
          </a:p>
          <a:p>
            <a:pPr>
              <a:spcAft>
                <a:spcPts val="600"/>
              </a:spcAft>
            </a:pPr>
            <a:r>
              <a:rPr lang="cs-CZ" dirty="0">
                <a:solidFill>
                  <a:srgbClr val="002060"/>
                </a:solidFill>
              </a:rPr>
              <a:t>Velkým oříškem byl plán využití pokojů. Ten jsme měli krásně připraven, pokoje přichystány na příjezd sportovců a členů doprovodu i s vítacími dopisy na jméno a dárky a pro sportovce speciálními matracemi podle jejich výšky a váhy… ale v pár hodinách jsme musel </a:t>
            </a:r>
            <a:r>
              <a:rPr lang="cs-CZ" dirty="0" err="1">
                <a:solidFill>
                  <a:srgbClr val="002060"/>
                </a:solidFill>
              </a:rPr>
              <a:t>li</a:t>
            </a:r>
            <a:r>
              <a:rPr lang="cs-CZ" dirty="0">
                <a:solidFill>
                  <a:srgbClr val="002060"/>
                </a:solidFill>
              </a:rPr>
              <a:t> vše přeházet, předělat, abychom zajistili lidem ze speciálu alespoň trochu izolaci – organizační výbor jsme žádali o přidělení dalších apartmánů – marně… nedostali jsme navíc nic. </a:t>
            </a:r>
          </a:p>
          <a:p>
            <a:pPr>
              <a:spcAft>
                <a:spcPts val="600"/>
              </a:spcAft>
            </a:pPr>
            <a:r>
              <a:rPr lang="cs-CZ" dirty="0">
                <a:solidFill>
                  <a:srgbClr val="002060"/>
                </a:solidFill>
              </a:rPr>
              <a:t>A samozřejmě jsme museli zavést „</a:t>
            </a:r>
            <a:r>
              <a:rPr lang="cs-CZ" dirty="0" err="1">
                <a:solidFill>
                  <a:srgbClr val="002060"/>
                </a:solidFill>
              </a:rPr>
              <a:t>protiepidemiologická“opatřenív</a:t>
            </a:r>
            <a:r>
              <a:rPr lang="cs-CZ" dirty="0">
                <a:solidFill>
                  <a:srgbClr val="002060"/>
                </a:solidFill>
              </a:rPr>
              <a:t> přísnějším režimu, než jsme plánovali, poprosili jsme účastníky letu speciálu, aby nechodili do společných prostor, aby se </a:t>
            </a:r>
            <a:r>
              <a:rPr lang="cs-CZ" dirty="0" err="1">
                <a:solidFill>
                  <a:srgbClr val="002060"/>
                </a:solidFill>
              </a:rPr>
              <a:t>tzv</a:t>
            </a:r>
            <a:r>
              <a:rPr lang="cs-CZ" dirty="0">
                <a:solidFill>
                  <a:srgbClr val="002060"/>
                </a:solidFill>
              </a:rPr>
              <a:t> </a:t>
            </a:r>
            <a:r>
              <a:rPr lang="cs-CZ" dirty="0" err="1">
                <a:solidFill>
                  <a:srgbClr val="002060"/>
                </a:solidFill>
              </a:rPr>
              <a:t>samoizolovali</a:t>
            </a:r>
            <a:r>
              <a:rPr lang="cs-CZ" dirty="0">
                <a:solidFill>
                  <a:srgbClr val="002060"/>
                </a:solidFill>
              </a:rPr>
              <a:t> – a to nebylo jednoduché je přesvědčit… Další specifická „medicinská opatření“ by lépe shrnul Dr. Neuman.. </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6</a:t>
            </a:fld>
            <a:endParaRPr lang="cs-CZ"/>
          </a:p>
        </p:txBody>
      </p:sp>
    </p:spTree>
    <p:extLst>
      <p:ext uri="{BB962C8B-B14F-4D97-AF65-F5344CB8AC3E}">
        <p14:creationId xmlns:p14="http://schemas.microsoft.com/office/powerpoint/2010/main" val="968724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solidFill>
                  <a:srgbClr val="002060"/>
                </a:solidFill>
              </a:rPr>
              <a:t>Tak teď to zní trochu pesimisticky ale když to shrnu celé, tak samo sebou, jako všude byly jisté zápory – tedy zde asi nejvíc všechny zmiňované </a:t>
            </a:r>
            <a:r>
              <a:rPr lang="cs-CZ" dirty="0" err="1">
                <a:solidFill>
                  <a:srgbClr val="002060"/>
                </a:solidFill>
              </a:rPr>
              <a:t>covidové</a:t>
            </a:r>
            <a:r>
              <a:rPr lang="cs-CZ" dirty="0">
                <a:solidFill>
                  <a:srgbClr val="002060"/>
                </a:solidFill>
              </a:rPr>
              <a:t> trable, neměli jsme český dům, kdy by se mohli </a:t>
            </a:r>
            <a:r>
              <a:rPr lang="cs-CZ" dirty="0" err="1">
                <a:solidFill>
                  <a:srgbClr val="002060"/>
                </a:solidFill>
              </a:rPr>
              <a:t>sdůstojně</a:t>
            </a:r>
            <a:r>
              <a:rPr lang="cs-CZ" dirty="0">
                <a:solidFill>
                  <a:srgbClr val="002060"/>
                </a:solidFill>
              </a:rPr>
              <a:t> slavit úspěchy týmu, nejvíc asi všechny mrzely prázdné </a:t>
            </a:r>
            <a:r>
              <a:rPr lang="cs-CZ" dirty="0" err="1">
                <a:solidFill>
                  <a:srgbClr val="002060"/>
                </a:solidFill>
              </a:rPr>
              <a:t>stadióna</a:t>
            </a:r>
            <a:r>
              <a:rPr lang="cs-CZ" dirty="0">
                <a:solidFill>
                  <a:srgbClr val="002060"/>
                </a:solidFill>
              </a:rPr>
              <a:t> a nemožnost fandit ostatním sportovcům přímo na jejich sportovištích a samo sebou nemožnost jít se třeba podívat do města a ubíjející povinnost setrvávat jen ve vesnici, či na sportovišti, ale na druhou stranu se zase našlo dost </a:t>
            </a:r>
            <a:r>
              <a:rPr lang="cs-CZ" dirty="0" err="1">
                <a:solidFill>
                  <a:srgbClr val="002060"/>
                </a:solidFill>
              </a:rPr>
              <a:t>příležotistí</a:t>
            </a:r>
            <a:r>
              <a:rPr lang="cs-CZ" dirty="0">
                <a:solidFill>
                  <a:srgbClr val="002060"/>
                </a:solidFill>
              </a:rPr>
              <a:t> k pozitivním emocím – medailí bylo nejvíc v historii SAMOSTATNÉHO ČESKÉHO OLYMPIJSKÉHO TÝMU, Servis pro sportovce a týmy byl nejen podle našeho názoru zajištěn velice dobře, dokonce jsem vnímal, že celý tým byl trochu </a:t>
            </a:r>
            <a:r>
              <a:rPr lang="cs-CZ" dirty="0" err="1">
                <a:solidFill>
                  <a:srgbClr val="002060"/>
                </a:solidFill>
              </a:rPr>
              <a:t>sopudržnější</a:t>
            </a:r>
            <a:r>
              <a:rPr lang="cs-CZ" dirty="0">
                <a:solidFill>
                  <a:srgbClr val="002060"/>
                </a:solidFill>
              </a:rPr>
              <a:t>, než </a:t>
            </a:r>
            <a:r>
              <a:rPr lang="cs-CZ" dirty="0" err="1">
                <a:solidFill>
                  <a:srgbClr val="002060"/>
                </a:solidFill>
              </a:rPr>
              <a:t>obvylkle</a:t>
            </a:r>
            <a:r>
              <a:rPr lang="cs-CZ" dirty="0">
                <a:solidFill>
                  <a:srgbClr val="002060"/>
                </a:solidFill>
              </a:rPr>
              <a:t> a atmosféru jsem vnímal v mezích možností, jako velice pozitivní a doopravdy „olympijskou“ </a:t>
            </a:r>
            <a:endParaRPr lang="cs-CZ" dirty="0"/>
          </a:p>
          <a:p>
            <a:r>
              <a:rPr lang="cs-CZ" dirty="0"/>
              <a:t>Teď zpětně mě asi nejvíc mrzí, že když se mě někdo ptá, jak jsem se měl na OH, tak vždy dodává – to muselo být hrozný, měli jste to těžký, prostě vnímání OH a výpravy, kvůli těm nenávistným mediálním útokům některých jedinců, kteří jak je vidět sportu prd rozumí, i když se sportem a prací sportovců živí, nebo se ho dokonce třeba i snaží řídit a díky nim byl obraz výpravy tak negativní – i když v realitě to nakonec bylo jinak. Jen mě mrzí, že se mě lidi neptají na tom jak to bylo fajn, jak naši sbírali medaile, jako nikdy před tím.. No ale to je jen můj postesk, který ale rychle překonám, když si vzpomenu na ty zmiňované medailové úspěchy! Byly to jednotlivé neuvěřitelné zážitky, a jsem moc rád za medailisty, že se jim jejich olympijské sny splnili – každý s trochu jiným příběhem. </a:t>
            </a:r>
          </a:p>
          <a:p>
            <a:r>
              <a:rPr lang="cs-CZ" dirty="0"/>
              <a:t>A abyste nebrali to co vám tu říkám, jen jako „moje subjektivní dojmy“ na dalších dvou slajdech</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7</a:t>
            </a:fld>
            <a:endParaRPr lang="cs-CZ"/>
          </a:p>
        </p:txBody>
      </p:sp>
    </p:spTree>
    <p:extLst>
      <p:ext uri="{BB962C8B-B14F-4D97-AF65-F5344CB8AC3E}">
        <p14:creationId xmlns:p14="http://schemas.microsoft.com/office/powerpoint/2010/main" val="371418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Mám zobrazeny výsledky průzkumu, kdy jsme tak jako pokaždé poprosili sportovce i doprovod o zhodnocení zajištění výpravy a to prostřednictvím dotazníků – ze sportovců nám odpověděla polovina (což považuji za úspěch při jejich vytížení) u doprovodů mám hodnocení od každého sportu plus ještě pár dalších…</a:t>
            </a:r>
          </a:p>
          <a:p>
            <a:r>
              <a:rPr lang="cs-CZ" dirty="0"/>
              <a:t>Tady vidíte výsledky u sportovců. </a:t>
            </a:r>
          </a:p>
          <a:p>
            <a:r>
              <a:rPr lang="cs-CZ" dirty="0"/>
              <a:t>Je tu hodně údajů, ale musím prioritně upozornit na tři skutečnosti:</a:t>
            </a:r>
          </a:p>
          <a:p>
            <a:pPr marL="228600" indent="-228600">
              <a:buAutoNum type="arabicParenR"/>
            </a:pPr>
            <a:r>
              <a:rPr lang="cs-CZ" dirty="0"/>
              <a:t>Občas jsem od našich kritiků slyšel, že členové výpravy neměli dost informací – tady v grafice vidíte, že informováni byli – 90% odpovědělo na otázky týkající se informovanosti prostě ANO, pár s těch dalších odpovědí byly také vlastně kladné, takže vlastně ve výsledku 95% sportovců mělo dost informací!</a:t>
            </a:r>
          </a:p>
          <a:p>
            <a:pPr marL="228600" indent="-228600">
              <a:buAutoNum type="arabicParenR"/>
            </a:pPr>
            <a:r>
              <a:rPr lang="cs-CZ" dirty="0"/>
              <a:t>Překvapilo mě, že i svoje vystoupení hodnotilo kladně tolik sportovců – protože na OH to bývá tak, že většina má být logicky nespokojená a zde vyšla spokojenost na lepší známku než na trojku a navíc 16 lidí výslovně napsalo, že byli se svým výkonem spokojeni! To je za mě fajn</a:t>
            </a:r>
          </a:p>
          <a:p>
            <a:pPr marL="228600" indent="-228600">
              <a:buAutoNum type="arabicParenR"/>
            </a:pPr>
            <a:r>
              <a:rPr lang="cs-CZ" dirty="0"/>
              <a:t>V dalších oblastech zajištění, včetně medicinského týmu, dopravy </a:t>
            </a:r>
            <a:r>
              <a:rPr lang="cs-CZ" dirty="0" err="1"/>
              <a:t>atd</a:t>
            </a:r>
            <a:r>
              <a:rPr lang="cs-CZ" dirty="0"/>
              <a:t>, byly známky vždy lepší než 2!! To nás fakt potěšilo a já to tedy nečekal.</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8</a:t>
            </a:fld>
            <a:endParaRPr lang="cs-CZ"/>
          </a:p>
        </p:txBody>
      </p:sp>
    </p:spTree>
    <p:extLst>
      <p:ext uri="{BB962C8B-B14F-4D97-AF65-F5344CB8AC3E}">
        <p14:creationId xmlns:p14="http://schemas.microsoft.com/office/powerpoint/2010/main" val="358321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 členů doprovodu bylo hodnocení dokonce překvapivě ještě lepší, než u sportovců. </a:t>
            </a:r>
          </a:p>
          <a:p>
            <a:r>
              <a:rPr lang="cs-CZ" dirty="0"/>
              <a:t>Ohledně informovanosti dokonce 100% odpovědělo, že informace měli – protože ta jedna odpověď jiná, než ANO ,byla že jsme mohli být stručnější… </a:t>
            </a:r>
          </a:p>
          <a:p>
            <a:r>
              <a:rPr lang="cs-CZ" dirty="0"/>
              <a:t>A máme tu jednu oblast, která snese absolutorium a to je hodnocení práce našich </a:t>
            </a:r>
            <a:r>
              <a:rPr lang="cs-CZ" dirty="0" err="1"/>
              <a:t>Covid</a:t>
            </a:r>
            <a:r>
              <a:rPr lang="cs-CZ" dirty="0"/>
              <a:t> důstojníků – tedy Honzy Exnera a Evy </a:t>
            </a:r>
            <a:r>
              <a:rPr lang="cs-CZ" dirty="0" err="1"/>
              <a:t>rybákové</a:t>
            </a:r>
            <a:r>
              <a:rPr lang="cs-CZ" dirty="0"/>
              <a:t>, kteří u sportovců dostali průměrnou známku 1,36 a u doprovodů dokonce 1,06!!! </a:t>
            </a:r>
          </a:p>
          <a:p>
            <a:r>
              <a:rPr lang="cs-CZ" dirty="0"/>
              <a:t>Teď není prostor na další podrobné vyhodnocení dotazníků, ale kdo by měl zájem, rád vás tím provedu, je to docela zajímavá sonda do vnímání výpravy jako celku a i do detailů…</a:t>
            </a:r>
          </a:p>
        </p:txBody>
      </p:sp>
      <p:sp>
        <p:nvSpPr>
          <p:cNvPr id="4" name="Zástupný symbol pro číslo snímku 3"/>
          <p:cNvSpPr>
            <a:spLocks noGrp="1"/>
          </p:cNvSpPr>
          <p:nvPr>
            <p:ph type="sldNum" sz="quarter" idx="10"/>
          </p:nvPr>
        </p:nvSpPr>
        <p:spPr/>
        <p:txBody>
          <a:bodyPr/>
          <a:lstStyle/>
          <a:p>
            <a:fld id="{A9CBD14F-DBC6-4CC0-BF1A-2C42E08D2F1C}" type="slidenum">
              <a:rPr lang="cs-CZ" smtClean="0"/>
              <a:t>9</a:t>
            </a:fld>
            <a:endParaRPr lang="cs-CZ"/>
          </a:p>
        </p:txBody>
      </p:sp>
    </p:spTree>
    <p:extLst>
      <p:ext uri="{BB962C8B-B14F-4D97-AF65-F5344CB8AC3E}">
        <p14:creationId xmlns:p14="http://schemas.microsoft.com/office/powerpoint/2010/main" val="313236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304667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2136436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393337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175917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249722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498EAA5-EEF0-4B6F-A4EE-7B60594852B7}" type="datetimeFigureOut">
              <a:rPr lang="cs-CZ" smtClean="0"/>
              <a:t>06.09.2021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72595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498EAA5-EEF0-4B6F-A4EE-7B60594852B7}" type="datetimeFigureOut">
              <a:rPr lang="cs-CZ" smtClean="0"/>
              <a:t>06.09.2021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3111601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498EAA5-EEF0-4B6F-A4EE-7B60594852B7}" type="datetimeFigureOut">
              <a:rPr lang="cs-CZ" smtClean="0"/>
              <a:t>06.09.2021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243174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498EAA5-EEF0-4B6F-A4EE-7B60594852B7}" type="datetimeFigureOut">
              <a:rPr lang="cs-CZ" smtClean="0"/>
              <a:t>06.09.2021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92933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498EAA5-EEF0-4B6F-A4EE-7B60594852B7}" type="datetimeFigureOut">
              <a:rPr lang="cs-CZ" smtClean="0"/>
              <a:t>06.09.2021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3162085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498EAA5-EEF0-4B6F-A4EE-7B60594852B7}" type="datetimeFigureOut">
              <a:rPr lang="cs-CZ" smtClean="0"/>
              <a:t>06.09.2021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143C5D-B817-49B4-A2B2-1CA6E64B6E72}" type="slidenum">
              <a:rPr lang="cs-CZ" smtClean="0"/>
              <a:t>‹#›</a:t>
            </a:fld>
            <a:endParaRPr lang="cs-CZ"/>
          </a:p>
        </p:txBody>
      </p:sp>
    </p:spTree>
    <p:extLst>
      <p:ext uri="{BB962C8B-B14F-4D97-AF65-F5344CB8AC3E}">
        <p14:creationId xmlns:p14="http://schemas.microsoft.com/office/powerpoint/2010/main" val="58997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8EAA5-EEF0-4B6F-A4EE-7B60594852B7}" type="datetimeFigureOut">
              <a:rPr lang="cs-CZ" smtClean="0"/>
              <a:t>06.09.2021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43C5D-B817-49B4-A2B2-1CA6E64B6E72}" type="slidenum">
              <a:rPr lang="cs-CZ" smtClean="0"/>
              <a:t>‹#›</a:t>
            </a:fld>
            <a:endParaRPr lang="cs-CZ"/>
          </a:p>
        </p:txBody>
      </p:sp>
    </p:spTree>
    <p:extLst>
      <p:ext uri="{BB962C8B-B14F-4D97-AF65-F5344CB8AC3E}">
        <p14:creationId xmlns:p14="http://schemas.microsoft.com/office/powerpoint/2010/main" val="3921771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a:stretch>
            <a:fillRect/>
          </a:stretch>
        </p:blipFill>
        <p:spPr>
          <a:xfrm>
            <a:off x="0" y="0"/>
            <a:ext cx="12192000" cy="4359215"/>
          </a:xfrm>
          <a:prstGeom prst="rect">
            <a:avLst/>
          </a:prstGeom>
        </p:spPr>
      </p:pic>
      <p:sp>
        <p:nvSpPr>
          <p:cNvPr id="2" name="Nadpis 1"/>
          <p:cNvSpPr>
            <a:spLocks noGrp="1"/>
          </p:cNvSpPr>
          <p:nvPr>
            <p:ph type="ctrTitle"/>
          </p:nvPr>
        </p:nvSpPr>
        <p:spPr>
          <a:xfrm>
            <a:off x="917786" y="1052557"/>
            <a:ext cx="6784689" cy="1871131"/>
          </a:xfrm>
        </p:spPr>
        <p:txBody>
          <a:bodyPr>
            <a:normAutofit fontScale="90000"/>
          </a:bodyPr>
          <a:lstStyle/>
          <a:p>
            <a:pPr algn="l"/>
            <a:r>
              <a:rPr lang="cs-CZ" b="1" dirty="0">
                <a:solidFill>
                  <a:schemeClr val="bg1"/>
                </a:solidFill>
              </a:rPr>
              <a:t>TOKYO 2020                  </a:t>
            </a:r>
            <a:r>
              <a:rPr lang="cs-CZ" sz="5300" b="1" dirty="0">
                <a:solidFill>
                  <a:schemeClr val="bg1"/>
                </a:solidFill>
              </a:rPr>
              <a:t>hodnocení </a:t>
            </a:r>
            <a:br>
              <a:rPr lang="cs-CZ" sz="5300" b="1" dirty="0">
                <a:solidFill>
                  <a:schemeClr val="bg1"/>
                </a:solidFill>
              </a:rPr>
            </a:br>
            <a:r>
              <a:rPr lang="cs-CZ" sz="5300" b="1" dirty="0">
                <a:solidFill>
                  <a:schemeClr val="bg1"/>
                </a:solidFill>
              </a:rPr>
              <a:t>VV 6. 9. 2021</a:t>
            </a:r>
          </a:p>
        </p:txBody>
      </p:sp>
      <p:sp>
        <p:nvSpPr>
          <p:cNvPr id="7" name="Obdélník 6"/>
          <p:cNvSpPr/>
          <p:nvPr/>
        </p:nvSpPr>
        <p:spPr>
          <a:xfrm>
            <a:off x="8314267" y="6543302"/>
            <a:ext cx="3776133" cy="246221"/>
          </a:xfrm>
          <a:prstGeom prst="rect">
            <a:avLst/>
          </a:prstGeom>
        </p:spPr>
        <p:txBody>
          <a:bodyPr wrap="square">
            <a:spAutoFit/>
          </a:bodyPr>
          <a:lstStyle/>
          <a:p>
            <a:r>
              <a:rPr lang="cs-CZ" sz="1000" dirty="0">
                <a:solidFill>
                  <a:srgbClr val="A7A7A7"/>
                </a:solidFill>
                <a:latin typeface="Arial" panose="020B0604020202020204" pitchFamily="34" charset="0"/>
              </a:rPr>
              <a:t>ČESKÝ OLYMPIJSKÝ TÝM | Sportovní úsek ČOV | září 2021 </a:t>
            </a:r>
            <a:endParaRPr lang="cs-CZ" sz="1000" dirty="0"/>
          </a:p>
        </p:txBody>
      </p:sp>
      <p:pic>
        <p:nvPicPr>
          <p:cNvPr id="8" name="Picture 2" descr="https://www.olympic.cz/photos/11/202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57810" y="3951568"/>
            <a:ext cx="2490354" cy="2490355"/>
          </a:xfrm>
          <a:prstGeom prst="rect">
            <a:avLst/>
          </a:prstGeom>
          <a:noFill/>
          <a:extLst>
            <a:ext uri="{909E8E84-426E-40DD-AFC4-6F175D3DCCD1}">
              <a14:hiddenFill xmlns:a14="http://schemas.microsoft.com/office/drawing/2010/main">
                <a:solidFill>
                  <a:srgbClr val="FFFFFF"/>
                </a:solidFill>
              </a14:hiddenFill>
            </a:ext>
          </a:extLst>
        </p:spPr>
      </p:pic>
      <p:pic>
        <p:nvPicPr>
          <p:cNvPr id="9" name="Obrázek 8"/>
          <p:cNvPicPr>
            <a:picLocks noChangeAspect="1"/>
          </p:cNvPicPr>
          <p:nvPr/>
        </p:nvPicPr>
        <p:blipFill>
          <a:blip r:embed="rId5"/>
          <a:stretch>
            <a:fillRect/>
          </a:stretch>
        </p:blipFill>
        <p:spPr>
          <a:xfrm>
            <a:off x="1057713" y="4272930"/>
            <a:ext cx="1922554" cy="1883185"/>
          </a:xfrm>
          <a:prstGeom prst="rect">
            <a:avLst/>
          </a:prstGeom>
        </p:spPr>
      </p:pic>
    </p:spTree>
    <p:extLst>
      <p:ext uri="{BB962C8B-B14F-4D97-AF65-F5344CB8AC3E}">
        <p14:creationId xmlns:p14="http://schemas.microsoft.com/office/powerpoint/2010/main" val="2738547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pic>
        <p:nvPicPr>
          <p:cNvPr id="9" name="Obrázek 8"/>
          <p:cNvPicPr>
            <a:picLocks noChangeAspect="1"/>
          </p:cNvPicPr>
          <p:nvPr/>
        </p:nvPicPr>
        <p:blipFill>
          <a:blip r:embed="rId5"/>
          <a:stretch>
            <a:fillRect/>
          </a:stretch>
        </p:blipFill>
        <p:spPr>
          <a:xfrm>
            <a:off x="9586321" y="2092016"/>
            <a:ext cx="1843322" cy="2727409"/>
          </a:xfrm>
          <a:prstGeom prst="rect">
            <a:avLst/>
          </a:prstGeom>
        </p:spPr>
      </p:pic>
      <p:sp>
        <p:nvSpPr>
          <p:cNvPr id="8" name="Zástupný symbol pro obsah 2"/>
          <p:cNvSpPr txBox="1">
            <a:spLocks/>
          </p:cNvSpPr>
          <p:nvPr/>
        </p:nvSpPr>
        <p:spPr>
          <a:xfrm>
            <a:off x="624838" y="322729"/>
            <a:ext cx="8454615"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Hodnocení - úspěšnost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graphicFrame>
        <p:nvGraphicFramePr>
          <p:cNvPr id="14" name="Tabulka 13">
            <a:extLst>
              <a:ext uri="{FF2B5EF4-FFF2-40B4-BE49-F238E27FC236}">
                <a16:creationId xmlns:a16="http://schemas.microsoft.com/office/drawing/2014/main" id="{4C9D653C-6339-4554-A855-C25B08739EA5}"/>
              </a:ext>
            </a:extLst>
          </p:cNvPr>
          <p:cNvGraphicFramePr>
            <a:graphicFrameLocks noGrp="1"/>
          </p:cNvGraphicFramePr>
          <p:nvPr>
            <p:extLst>
              <p:ext uri="{D42A27DB-BD31-4B8C-83A1-F6EECF244321}">
                <p14:modId xmlns:p14="http://schemas.microsoft.com/office/powerpoint/2010/main" val="660707810"/>
              </p:ext>
            </p:extLst>
          </p:nvPr>
        </p:nvGraphicFramePr>
        <p:xfrm>
          <a:off x="245531" y="842395"/>
          <a:ext cx="9340788" cy="5259513"/>
        </p:xfrm>
        <a:graphic>
          <a:graphicData uri="http://schemas.openxmlformats.org/drawingml/2006/table">
            <a:tbl>
              <a:tblPr/>
              <a:tblGrid>
                <a:gridCol w="579751">
                  <a:extLst>
                    <a:ext uri="{9D8B030D-6E8A-4147-A177-3AD203B41FA5}">
                      <a16:colId xmlns:a16="http://schemas.microsoft.com/office/drawing/2014/main" val="1766333634"/>
                    </a:ext>
                  </a:extLst>
                </a:gridCol>
                <a:gridCol w="2824748">
                  <a:extLst>
                    <a:ext uri="{9D8B030D-6E8A-4147-A177-3AD203B41FA5}">
                      <a16:colId xmlns:a16="http://schemas.microsoft.com/office/drawing/2014/main" val="1113732163"/>
                    </a:ext>
                  </a:extLst>
                </a:gridCol>
                <a:gridCol w="2282002">
                  <a:extLst>
                    <a:ext uri="{9D8B030D-6E8A-4147-A177-3AD203B41FA5}">
                      <a16:colId xmlns:a16="http://schemas.microsoft.com/office/drawing/2014/main" val="3359312710"/>
                    </a:ext>
                  </a:extLst>
                </a:gridCol>
                <a:gridCol w="3654287">
                  <a:extLst>
                    <a:ext uri="{9D8B030D-6E8A-4147-A177-3AD203B41FA5}">
                      <a16:colId xmlns:a16="http://schemas.microsoft.com/office/drawing/2014/main" val="44617591"/>
                    </a:ext>
                  </a:extLst>
                </a:gridCol>
              </a:tblGrid>
              <a:tr h="242212">
                <a:tc>
                  <a:txBody>
                    <a:bodyPr/>
                    <a:lstStyle/>
                    <a:p>
                      <a:pPr algn="ctr" fontAlgn="b"/>
                      <a:r>
                        <a:rPr lang="cs-CZ" sz="1600" b="0" i="0" u="none" strike="noStrike">
                          <a:solidFill>
                            <a:srgbClr val="000000"/>
                          </a:solidFill>
                          <a:effectLst/>
                          <a:latin typeface="Calibri" panose="020F0502020204030204" pitchFamily="34" charset="0"/>
                        </a:rPr>
                        <a:t>1</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dirty="0">
                          <a:solidFill>
                            <a:srgbClr val="000000"/>
                          </a:solidFill>
                          <a:effectLst/>
                          <a:latin typeface="Calibri" panose="020F0502020204030204" pitchFamily="34" charset="0"/>
                        </a:rPr>
                        <a:t>Jiří Lipták</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střelba</a:t>
                      </a:r>
                    </a:p>
                  </a:txBody>
                  <a:tcPr marL="6613" marR="6613" marT="6613" marB="0" anchor="b">
                    <a:lnL>
                      <a:noFill/>
                    </a:lnL>
                    <a:lnR>
                      <a:noFill/>
                    </a:lnR>
                    <a:lnT>
                      <a:noFill/>
                    </a:lnT>
                    <a:lnB>
                      <a:noFill/>
                    </a:lnB>
                    <a:solidFill>
                      <a:srgbClr val="FFC000"/>
                    </a:solidFill>
                  </a:tcPr>
                </a:tc>
                <a:tc>
                  <a:txBody>
                    <a:bodyPr/>
                    <a:lstStyle/>
                    <a:p>
                      <a:pPr algn="l" fontAlgn="b"/>
                      <a:r>
                        <a:rPr lang="cs-CZ" sz="1600" b="0" i="1" u="none" strike="noStrike">
                          <a:solidFill>
                            <a:srgbClr val="000000"/>
                          </a:solidFill>
                          <a:effectLst/>
                          <a:latin typeface="Calibri" panose="020F0502020204030204" pitchFamily="34" charset="0"/>
                        </a:rPr>
                        <a:t>trap</a:t>
                      </a:r>
                    </a:p>
                  </a:txBody>
                  <a:tcPr marL="6613" marR="6613" marT="6613" marB="0" anchor="b">
                    <a:lnL>
                      <a:noFill/>
                    </a:lnL>
                    <a:lnR>
                      <a:noFill/>
                    </a:lnR>
                    <a:lnT>
                      <a:noFill/>
                    </a:lnT>
                    <a:lnB>
                      <a:noFill/>
                    </a:lnB>
                    <a:solidFill>
                      <a:srgbClr val="FFC000"/>
                    </a:solidFill>
                  </a:tcPr>
                </a:tc>
                <a:extLst>
                  <a:ext uri="{0D108BD9-81ED-4DB2-BD59-A6C34878D82A}">
                    <a16:rowId xmlns:a16="http://schemas.microsoft.com/office/drawing/2014/main" val="4100730911"/>
                  </a:ext>
                </a:extLst>
              </a:tr>
              <a:tr h="242212">
                <a:tc>
                  <a:txBody>
                    <a:bodyPr/>
                    <a:lstStyle/>
                    <a:p>
                      <a:pPr algn="ctr" fontAlgn="b"/>
                      <a:r>
                        <a:rPr lang="cs-CZ" sz="1600" b="0" i="0" u="none" strike="noStrike">
                          <a:solidFill>
                            <a:srgbClr val="000000"/>
                          </a:solidFill>
                          <a:effectLst/>
                          <a:latin typeface="Calibri" panose="020F0502020204030204" pitchFamily="34" charset="0"/>
                        </a:rPr>
                        <a:t>1</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Jiří Prskavec</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kanoistika slalom</a:t>
                      </a:r>
                    </a:p>
                  </a:txBody>
                  <a:tcPr marL="6613" marR="6613" marT="6613" marB="0" anchor="b">
                    <a:lnL>
                      <a:noFill/>
                    </a:lnL>
                    <a:lnR>
                      <a:noFill/>
                    </a:lnR>
                    <a:lnT>
                      <a:noFill/>
                    </a:lnT>
                    <a:lnB>
                      <a:noFill/>
                    </a:lnB>
                    <a:solidFill>
                      <a:srgbClr val="FFC000"/>
                    </a:solidFill>
                  </a:tcPr>
                </a:tc>
                <a:tc>
                  <a:txBody>
                    <a:bodyPr/>
                    <a:lstStyle/>
                    <a:p>
                      <a:pPr algn="l" fontAlgn="b"/>
                      <a:r>
                        <a:rPr lang="cs-CZ" sz="1600" b="0" i="1" u="none" strike="noStrike">
                          <a:solidFill>
                            <a:srgbClr val="000000"/>
                          </a:solidFill>
                          <a:effectLst/>
                          <a:latin typeface="Calibri" panose="020F0502020204030204" pitchFamily="34" charset="0"/>
                        </a:rPr>
                        <a:t>K1</a:t>
                      </a:r>
                    </a:p>
                  </a:txBody>
                  <a:tcPr marL="6613" marR="6613" marT="6613" marB="0" anchor="b">
                    <a:lnL>
                      <a:noFill/>
                    </a:lnL>
                    <a:lnR>
                      <a:noFill/>
                    </a:lnR>
                    <a:lnT>
                      <a:noFill/>
                    </a:lnT>
                    <a:lnB>
                      <a:noFill/>
                    </a:lnB>
                    <a:solidFill>
                      <a:srgbClr val="FFC000"/>
                    </a:solidFill>
                  </a:tcPr>
                </a:tc>
                <a:extLst>
                  <a:ext uri="{0D108BD9-81ED-4DB2-BD59-A6C34878D82A}">
                    <a16:rowId xmlns:a16="http://schemas.microsoft.com/office/drawing/2014/main" val="57468484"/>
                  </a:ext>
                </a:extLst>
              </a:tr>
              <a:tr h="242212">
                <a:tc>
                  <a:txBody>
                    <a:bodyPr/>
                    <a:lstStyle/>
                    <a:p>
                      <a:pPr algn="ctr" fontAlgn="b"/>
                      <a:r>
                        <a:rPr lang="cs-CZ" sz="1600" b="0" i="0" u="none" strike="noStrike">
                          <a:solidFill>
                            <a:srgbClr val="000000"/>
                          </a:solidFill>
                          <a:effectLst/>
                          <a:latin typeface="Calibri" panose="020F0502020204030204" pitchFamily="34" charset="0"/>
                        </a:rPr>
                        <a:t>1</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Lukáš Krpálek</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judo</a:t>
                      </a:r>
                    </a:p>
                  </a:txBody>
                  <a:tcPr marL="6613" marR="6613" marT="6613" marB="0" anchor="b">
                    <a:lnL>
                      <a:noFill/>
                    </a:lnL>
                    <a:lnR>
                      <a:noFill/>
                    </a:lnR>
                    <a:lnT>
                      <a:noFill/>
                    </a:lnT>
                    <a:lnB>
                      <a:noFill/>
                    </a:lnB>
                    <a:solidFill>
                      <a:srgbClr val="FFC000"/>
                    </a:solidFill>
                  </a:tcPr>
                </a:tc>
                <a:tc>
                  <a:txBody>
                    <a:bodyPr/>
                    <a:lstStyle/>
                    <a:p>
                      <a:pPr algn="l" fontAlgn="b"/>
                      <a:r>
                        <a:rPr lang="cs-CZ" sz="1600" b="0" i="1" u="none" strike="noStrike">
                          <a:solidFill>
                            <a:srgbClr val="000000"/>
                          </a:solidFill>
                          <a:effectLst/>
                          <a:latin typeface="Calibri" panose="020F0502020204030204" pitchFamily="34" charset="0"/>
                        </a:rPr>
                        <a:t>nad 100 kg</a:t>
                      </a:r>
                    </a:p>
                  </a:txBody>
                  <a:tcPr marL="6613" marR="6613" marT="6613" marB="0" anchor="b">
                    <a:lnL>
                      <a:noFill/>
                    </a:lnL>
                    <a:lnR>
                      <a:noFill/>
                    </a:lnR>
                    <a:lnT>
                      <a:noFill/>
                    </a:lnT>
                    <a:lnB>
                      <a:noFill/>
                    </a:lnB>
                    <a:solidFill>
                      <a:srgbClr val="FFC000"/>
                    </a:solidFill>
                  </a:tcPr>
                </a:tc>
                <a:extLst>
                  <a:ext uri="{0D108BD9-81ED-4DB2-BD59-A6C34878D82A}">
                    <a16:rowId xmlns:a16="http://schemas.microsoft.com/office/drawing/2014/main" val="2474667013"/>
                  </a:ext>
                </a:extLst>
              </a:tr>
              <a:tr h="242212">
                <a:tc>
                  <a:txBody>
                    <a:bodyPr/>
                    <a:lstStyle/>
                    <a:p>
                      <a:pPr algn="ctr" fontAlgn="b"/>
                      <a:r>
                        <a:rPr lang="cs-CZ" sz="1600" b="0" i="0" u="none" strike="noStrike">
                          <a:solidFill>
                            <a:srgbClr val="000000"/>
                          </a:solidFill>
                          <a:effectLst/>
                          <a:latin typeface="Calibri" panose="020F0502020204030204" pitchFamily="34" charset="0"/>
                        </a:rPr>
                        <a:t>1</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Krejčíková - Siniaková</a:t>
                      </a:r>
                    </a:p>
                  </a:txBody>
                  <a:tcPr marL="6613" marR="6613" marT="6613" marB="0" anchor="b">
                    <a:lnL>
                      <a:noFill/>
                    </a:lnL>
                    <a:lnR>
                      <a:noFill/>
                    </a:lnR>
                    <a:lnT>
                      <a:noFill/>
                    </a:lnT>
                    <a:lnB>
                      <a:noFill/>
                    </a:lnB>
                    <a:solidFill>
                      <a:srgbClr val="FFC000"/>
                    </a:solidFill>
                  </a:tcPr>
                </a:tc>
                <a:tc>
                  <a:txBody>
                    <a:bodyPr/>
                    <a:lstStyle/>
                    <a:p>
                      <a:pPr algn="l" fontAlgn="b"/>
                      <a:r>
                        <a:rPr lang="cs-CZ" sz="1600" b="0" i="0" u="none" strike="noStrike">
                          <a:solidFill>
                            <a:srgbClr val="000000"/>
                          </a:solidFill>
                          <a:effectLst/>
                          <a:latin typeface="Calibri" panose="020F0502020204030204" pitchFamily="34" charset="0"/>
                        </a:rPr>
                        <a:t>tenis</a:t>
                      </a:r>
                    </a:p>
                  </a:txBody>
                  <a:tcPr marL="6613" marR="6613" marT="6613" marB="0" anchor="b">
                    <a:lnL>
                      <a:noFill/>
                    </a:lnL>
                    <a:lnR>
                      <a:noFill/>
                    </a:lnR>
                    <a:lnT>
                      <a:noFill/>
                    </a:lnT>
                    <a:lnB>
                      <a:noFill/>
                    </a:lnB>
                    <a:solidFill>
                      <a:srgbClr val="FFC000"/>
                    </a:solidFill>
                  </a:tcPr>
                </a:tc>
                <a:tc>
                  <a:txBody>
                    <a:bodyPr/>
                    <a:lstStyle/>
                    <a:p>
                      <a:pPr algn="l" fontAlgn="b"/>
                      <a:r>
                        <a:rPr lang="cs-CZ" sz="1600" b="0" i="1" u="none" strike="noStrike">
                          <a:solidFill>
                            <a:srgbClr val="000000"/>
                          </a:solidFill>
                          <a:effectLst/>
                          <a:latin typeface="Calibri" panose="020F0502020204030204" pitchFamily="34" charset="0"/>
                        </a:rPr>
                        <a:t>čtyřhra</a:t>
                      </a:r>
                    </a:p>
                  </a:txBody>
                  <a:tcPr marL="6613" marR="6613" marT="6613" marB="0" anchor="b">
                    <a:lnL>
                      <a:noFill/>
                    </a:lnL>
                    <a:lnR>
                      <a:noFill/>
                    </a:lnR>
                    <a:lnT>
                      <a:noFill/>
                    </a:lnT>
                    <a:lnB>
                      <a:noFill/>
                    </a:lnB>
                    <a:solidFill>
                      <a:srgbClr val="FFC000"/>
                    </a:solidFill>
                  </a:tcPr>
                </a:tc>
                <a:extLst>
                  <a:ext uri="{0D108BD9-81ED-4DB2-BD59-A6C34878D82A}">
                    <a16:rowId xmlns:a16="http://schemas.microsoft.com/office/drawing/2014/main" val="507271876"/>
                  </a:ext>
                </a:extLst>
              </a:tr>
              <a:tr h="242212">
                <a:tc>
                  <a:txBody>
                    <a:bodyPr/>
                    <a:lstStyle/>
                    <a:p>
                      <a:pPr algn="ctr" fontAlgn="b"/>
                      <a:r>
                        <a:rPr lang="cs-CZ" sz="1600" b="0" i="0" u="none" strike="noStrike">
                          <a:solidFill>
                            <a:srgbClr val="000000"/>
                          </a:solidFill>
                          <a:effectLst/>
                          <a:latin typeface="Calibri" panose="020F0502020204030204" pitchFamily="34" charset="0"/>
                        </a:rPr>
                        <a:t>2</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Lukáš Rohan</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kanoistika slalom</a:t>
                      </a:r>
                    </a:p>
                  </a:txBody>
                  <a:tcPr marL="6613" marR="6613" marT="6613" marB="0" anchor="b">
                    <a:lnL>
                      <a:noFill/>
                    </a:lnL>
                    <a:lnR>
                      <a:noFill/>
                    </a:lnR>
                    <a:lnT>
                      <a:noFill/>
                    </a:lnT>
                    <a:lnB>
                      <a:noFill/>
                    </a:lnB>
                    <a:solidFill>
                      <a:srgbClr val="D9D9D9"/>
                    </a:solidFill>
                  </a:tcPr>
                </a:tc>
                <a:tc>
                  <a:txBody>
                    <a:bodyPr/>
                    <a:lstStyle/>
                    <a:p>
                      <a:pPr algn="l" fontAlgn="b"/>
                      <a:r>
                        <a:rPr lang="cs-CZ" sz="1600" b="0" i="1" u="none" strike="noStrike">
                          <a:solidFill>
                            <a:srgbClr val="000000"/>
                          </a:solidFill>
                          <a:effectLst/>
                          <a:latin typeface="Calibri" panose="020F0502020204030204" pitchFamily="34" charset="0"/>
                        </a:rPr>
                        <a:t>C1</a:t>
                      </a:r>
                    </a:p>
                  </a:txBody>
                  <a:tcPr marL="6613" marR="6613" marT="6613" marB="0" anchor="b">
                    <a:lnL>
                      <a:noFill/>
                    </a:lnL>
                    <a:lnR>
                      <a:noFill/>
                    </a:lnR>
                    <a:lnT>
                      <a:noFill/>
                    </a:lnT>
                    <a:lnB>
                      <a:noFill/>
                    </a:lnB>
                    <a:solidFill>
                      <a:srgbClr val="D9D9D9"/>
                    </a:solidFill>
                  </a:tcPr>
                </a:tc>
                <a:extLst>
                  <a:ext uri="{0D108BD9-81ED-4DB2-BD59-A6C34878D82A}">
                    <a16:rowId xmlns:a16="http://schemas.microsoft.com/office/drawing/2014/main" val="19448090"/>
                  </a:ext>
                </a:extLst>
              </a:tr>
              <a:tr h="242212">
                <a:tc>
                  <a:txBody>
                    <a:bodyPr/>
                    <a:lstStyle/>
                    <a:p>
                      <a:pPr algn="ctr" fontAlgn="b"/>
                      <a:r>
                        <a:rPr lang="cs-CZ" sz="1600" b="0" i="0" u="none" strike="noStrike">
                          <a:solidFill>
                            <a:srgbClr val="000000"/>
                          </a:solidFill>
                          <a:effectLst/>
                          <a:latin typeface="Calibri" panose="020F0502020204030204" pitchFamily="34" charset="0"/>
                        </a:rPr>
                        <a:t>2</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David Kostelecký</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střelba</a:t>
                      </a:r>
                    </a:p>
                  </a:txBody>
                  <a:tcPr marL="6613" marR="6613" marT="6613" marB="0" anchor="b">
                    <a:lnL>
                      <a:noFill/>
                    </a:lnL>
                    <a:lnR>
                      <a:noFill/>
                    </a:lnR>
                    <a:lnT>
                      <a:noFill/>
                    </a:lnT>
                    <a:lnB>
                      <a:noFill/>
                    </a:lnB>
                    <a:solidFill>
                      <a:srgbClr val="D9D9D9"/>
                    </a:solidFill>
                  </a:tcPr>
                </a:tc>
                <a:tc>
                  <a:txBody>
                    <a:bodyPr/>
                    <a:lstStyle/>
                    <a:p>
                      <a:pPr algn="l" fontAlgn="b"/>
                      <a:r>
                        <a:rPr lang="cs-CZ" sz="1600" b="0" i="1" u="none" strike="noStrike">
                          <a:solidFill>
                            <a:srgbClr val="000000"/>
                          </a:solidFill>
                          <a:effectLst/>
                          <a:latin typeface="Calibri" panose="020F0502020204030204" pitchFamily="34" charset="0"/>
                        </a:rPr>
                        <a:t>trap</a:t>
                      </a:r>
                    </a:p>
                  </a:txBody>
                  <a:tcPr marL="6613" marR="6613" marT="6613" marB="0" anchor="b">
                    <a:lnL>
                      <a:noFill/>
                    </a:lnL>
                    <a:lnR>
                      <a:noFill/>
                    </a:lnR>
                    <a:lnT>
                      <a:noFill/>
                    </a:lnT>
                    <a:lnB>
                      <a:noFill/>
                    </a:lnB>
                    <a:solidFill>
                      <a:srgbClr val="D9D9D9"/>
                    </a:solidFill>
                  </a:tcPr>
                </a:tc>
                <a:extLst>
                  <a:ext uri="{0D108BD9-81ED-4DB2-BD59-A6C34878D82A}">
                    <a16:rowId xmlns:a16="http://schemas.microsoft.com/office/drawing/2014/main" val="1809349562"/>
                  </a:ext>
                </a:extLst>
              </a:tr>
              <a:tr h="242212">
                <a:tc>
                  <a:txBody>
                    <a:bodyPr/>
                    <a:lstStyle/>
                    <a:p>
                      <a:pPr algn="ctr" fontAlgn="b"/>
                      <a:r>
                        <a:rPr lang="cs-CZ" sz="1600" b="0" i="0" u="none" strike="noStrike">
                          <a:solidFill>
                            <a:srgbClr val="000000"/>
                          </a:solidFill>
                          <a:effectLst/>
                          <a:latin typeface="Calibri" panose="020F0502020204030204" pitchFamily="34" charset="0"/>
                        </a:rPr>
                        <a:t>2</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Markéta Vondroušová</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tenis</a:t>
                      </a:r>
                    </a:p>
                  </a:txBody>
                  <a:tcPr marL="6613" marR="6613" marT="6613" marB="0" anchor="b">
                    <a:lnL>
                      <a:noFill/>
                    </a:lnL>
                    <a:lnR>
                      <a:noFill/>
                    </a:lnR>
                    <a:lnT>
                      <a:noFill/>
                    </a:lnT>
                    <a:lnB>
                      <a:noFill/>
                    </a:lnB>
                    <a:solidFill>
                      <a:srgbClr val="D9D9D9"/>
                    </a:solidFill>
                  </a:tcPr>
                </a:tc>
                <a:tc>
                  <a:txBody>
                    <a:bodyPr/>
                    <a:lstStyle/>
                    <a:p>
                      <a:pPr algn="l" fontAlgn="b"/>
                      <a:r>
                        <a:rPr lang="cs-CZ" sz="1600" b="0" i="1" u="none" strike="noStrike">
                          <a:solidFill>
                            <a:srgbClr val="000000"/>
                          </a:solidFill>
                          <a:effectLst/>
                          <a:latin typeface="Calibri" panose="020F0502020204030204" pitchFamily="34" charset="0"/>
                        </a:rPr>
                        <a:t>dvouhra</a:t>
                      </a:r>
                    </a:p>
                  </a:txBody>
                  <a:tcPr marL="6613" marR="6613" marT="6613" marB="0" anchor="b">
                    <a:lnL>
                      <a:noFill/>
                    </a:lnL>
                    <a:lnR>
                      <a:noFill/>
                    </a:lnR>
                    <a:lnT>
                      <a:noFill/>
                    </a:lnT>
                    <a:lnB>
                      <a:noFill/>
                    </a:lnB>
                    <a:solidFill>
                      <a:srgbClr val="D9D9D9"/>
                    </a:solidFill>
                  </a:tcPr>
                </a:tc>
                <a:extLst>
                  <a:ext uri="{0D108BD9-81ED-4DB2-BD59-A6C34878D82A}">
                    <a16:rowId xmlns:a16="http://schemas.microsoft.com/office/drawing/2014/main" val="3030695113"/>
                  </a:ext>
                </a:extLst>
              </a:tr>
              <a:tr h="242212">
                <a:tc>
                  <a:txBody>
                    <a:bodyPr/>
                    <a:lstStyle/>
                    <a:p>
                      <a:pPr algn="ctr" fontAlgn="b"/>
                      <a:r>
                        <a:rPr lang="cs-CZ" sz="1600" b="0" i="0" u="none" strike="noStrike">
                          <a:solidFill>
                            <a:srgbClr val="000000"/>
                          </a:solidFill>
                          <a:effectLst/>
                          <a:latin typeface="Calibri" panose="020F0502020204030204" pitchFamily="34" charset="0"/>
                        </a:rPr>
                        <a:t>2</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Jakub Vadlejch</a:t>
                      </a:r>
                    </a:p>
                  </a:txBody>
                  <a:tcPr marL="6613" marR="6613" marT="6613" marB="0" anchor="b">
                    <a:lnL>
                      <a:noFill/>
                    </a:lnL>
                    <a:lnR>
                      <a:noFill/>
                    </a:lnR>
                    <a:lnT>
                      <a:noFill/>
                    </a:lnT>
                    <a:lnB>
                      <a:noFill/>
                    </a:lnB>
                    <a:solidFill>
                      <a:srgbClr val="D9D9D9"/>
                    </a:solidFill>
                  </a:tcPr>
                </a:tc>
                <a:tc>
                  <a:txBody>
                    <a:bodyPr/>
                    <a:lstStyle/>
                    <a:p>
                      <a:pPr algn="l" fontAlgn="b"/>
                      <a:r>
                        <a:rPr lang="cs-CZ" sz="1600" b="0" i="0" u="none" strike="noStrike">
                          <a:solidFill>
                            <a:srgbClr val="000000"/>
                          </a:solidFill>
                          <a:effectLst/>
                          <a:latin typeface="Calibri" panose="020F0502020204030204" pitchFamily="34" charset="0"/>
                        </a:rPr>
                        <a:t>atletika</a:t>
                      </a:r>
                    </a:p>
                  </a:txBody>
                  <a:tcPr marL="6613" marR="6613" marT="6613" marB="0" anchor="b">
                    <a:lnL>
                      <a:noFill/>
                    </a:lnL>
                    <a:lnR>
                      <a:noFill/>
                    </a:lnR>
                    <a:lnT>
                      <a:noFill/>
                    </a:lnT>
                    <a:lnB>
                      <a:noFill/>
                    </a:lnB>
                    <a:solidFill>
                      <a:srgbClr val="D9D9D9"/>
                    </a:solidFill>
                  </a:tcPr>
                </a:tc>
                <a:tc>
                  <a:txBody>
                    <a:bodyPr/>
                    <a:lstStyle/>
                    <a:p>
                      <a:pPr algn="l" fontAlgn="b"/>
                      <a:r>
                        <a:rPr lang="cs-CZ" sz="1600" b="0" i="1" u="none" strike="noStrike">
                          <a:solidFill>
                            <a:srgbClr val="000000"/>
                          </a:solidFill>
                          <a:effectLst/>
                          <a:latin typeface="Calibri" panose="020F0502020204030204" pitchFamily="34" charset="0"/>
                        </a:rPr>
                        <a:t>hod oštěpem</a:t>
                      </a:r>
                    </a:p>
                  </a:txBody>
                  <a:tcPr marL="6613" marR="6613" marT="6613" marB="0" anchor="b">
                    <a:lnL>
                      <a:noFill/>
                    </a:lnL>
                    <a:lnR>
                      <a:noFill/>
                    </a:lnR>
                    <a:lnT>
                      <a:noFill/>
                    </a:lnT>
                    <a:lnB>
                      <a:noFill/>
                    </a:lnB>
                    <a:solidFill>
                      <a:srgbClr val="D9D9D9"/>
                    </a:solidFill>
                  </a:tcPr>
                </a:tc>
                <a:extLst>
                  <a:ext uri="{0D108BD9-81ED-4DB2-BD59-A6C34878D82A}">
                    <a16:rowId xmlns:a16="http://schemas.microsoft.com/office/drawing/2014/main" val="3503857501"/>
                  </a:ext>
                </a:extLst>
              </a:tr>
              <a:tr h="242212">
                <a:tc>
                  <a:txBody>
                    <a:bodyPr/>
                    <a:lstStyle/>
                    <a:p>
                      <a:pPr algn="ctr" fontAlgn="b"/>
                      <a:r>
                        <a:rPr lang="cs-CZ" sz="1600" b="0" i="0" u="none" strike="noStrike">
                          <a:solidFill>
                            <a:srgbClr val="000000"/>
                          </a:solidFill>
                          <a:effectLst/>
                          <a:latin typeface="Calibri" panose="020F0502020204030204" pitchFamily="34" charset="0"/>
                        </a:rPr>
                        <a:t>3</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Alexander Choupenitch</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šerm</a:t>
                      </a:r>
                    </a:p>
                  </a:txBody>
                  <a:tcPr marL="6613" marR="6613" marT="6613" marB="0" anchor="b">
                    <a:lnL>
                      <a:noFill/>
                    </a:lnL>
                    <a:lnR>
                      <a:noFill/>
                    </a:lnR>
                    <a:lnT>
                      <a:noFill/>
                    </a:lnT>
                    <a:lnB>
                      <a:noFill/>
                    </a:lnB>
                    <a:solidFill>
                      <a:srgbClr val="F4B084"/>
                    </a:solidFill>
                  </a:tcPr>
                </a:tc>
                <a:tc>
                  <a:txBody>
                    <a:bodyPr/>
                    <a:lstStyle/>
                    <a:p>
                      <a:pPr algn="l" fontAlgn="b"/>
                      <a:r>
                        <a:rPr lang="cs-CZ" sz="1600" b="0" i="1" u="none" strike="noStrike">
                          <a:solidFill>
                            <a:srgbClr val="000000"/>
                          </a:solidFill>
                          <a:effectLst/>
                          <a:latin typeface="Calibri" panose="020F0502020204030204" pitchFamily="34" charset="0"/>
                        </a:rPr>
                        <a:t>fleret</a:t>
                      </a:r>
                    </a:p>
                  </a:txBody>
                  <a:tcPr marL="6613" marR="6613" marT="6613" marB="0" anchor="b">
                    <a:lnL>
                      <a:noFill/>
                    </a:lnL>
                    <a:lnR>
                      <a:noFill/>
                    </a:lnR>
                    <a:lnT>
                      <a:noFill/>
                    </a:lnT>
                    <a:lnB>
                      <a:noFill/>
                    </a:lnB>
                    <a:solidFill>
                      <a:srgbClr val="F4B084"/>
                    </a:solidFill>
                  </a:tcPr>
                </a:tc>
                <a:extLst>
                  <a:ext uri="{0D108BD9-81ED-4DB2-BD59-A6C34878D82A}">
                    <a16:rowId xmlns:a16="http://schemas.microsoft.com/office/drawing/2014/main" val="272660316"/>
                  </a:ext>
                </a:extLst>
              </a:tr>
              <a:tr h="242212">
                <a:tc>
                  <a:txBody>
                    <a:bodyPr/>
                    <a:lstStyle/>
                    <a:p>
                      <a:pPr algn="ctr" fontAlgn="b"/>
                      <a:r>
                        <a:rPr lang="cs-CZ" sz="1600" b="0" i="0" u="none" strike="noStrike">
                          <a:solidFill>
                            <a:srgbClr val="000000"/>
                          </a:solidFill>
                          <a:effectLst/>
                          <a:latin typeface="Calibri" panose="020F0502020204030204" pitchFamily="34" charset="0"/>
                        </a:rPr>
                        <a:t>3</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Dostál - Šlouf</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kanoistika rychlost</a:t>
                      </a:r>
                    </a:p>
                  </a:txBody>
                  <a:tcPr marL="6613" marR="6613" marT="6613" marB="0" anchor="b">
                    <a:lnL>
                      <a:noFill/>
                    </a:lnL>
                    <a:lnR>
                      <a:noFill/>
                    </a:lnR>
                    <a:lnT>
                      <a:noFill/>
                    </a:lnT>
                    <a:lnB>
                      <a:noFill/>
                    </a:lnB>
                    <a:solidFill>
                      <a:srgbClr val="F4B084"/>
                    </a:solidFill>
                  </a:tcPr>
                </a:tc>
                <a:tc>
                  <a:txBody>
                    <a:bodyPr/>
                    <a:lstStyle/>
                    <a:p>
                      <a:pPr algn="l" fontAlgn="b"/>
                      <a:r>
                        <a:rPr lang="nn-NO" sz="1600" b="0" i="1" u="none" strike="noStrike">
                          <a:solidFill>
                            <a:srgbClr val="000000"/>
                          </a:solidFill>
                          <a:effectLst/>
                          <a:latin typeface="Calibri" panose="020F0502020204030204" pitchFamily="34" charset="0"/>
                        </a:rPr>
                        <a:t>K1 1000 m, K2 1000 m</a:t>
                      </a:r>
                    </a:p>
                  </a:txBody>
                  <a:tcPr marL="6613" marR="6613" marT="6613" marB="0" anchor="b">
                    <a:lnL>
                      <a:noFill/>
                    </a:lnL>
                    <a:lnR>
                      <a:noFill/>
                    </a:lnR>
                    <a:lnT>
                      <a:noFill/>
                    </a:lnT>
                    <a:lnB>
                      <a:noFill/>
                    </a:lnB>
                    <a:solidFill>
                      <a:srgbClr val="F4B084"/>
                    </a:solidFill>
                  </a:tcPr>
                </a:tc>
                <a:extLst>
                  <a:ext uri="{0D108BD9-81ED-4DB2-BD59-A6C34878D82A}">
                    <a16:rowId xmlns:a16="http://schemas.microsoft.com/office/drawing/2014/main" val="2316424254"/>
                  </a:ext>
                </a:extLst>
              </a:tr>
              <a:tr h="242212">
                <a:tc>
                  <a:txBody>
                    <a:bodyPr/>
                    <a:lstStyle/>
                    <a:p>
                      <a:pPr algn="ctr" fontAlgn="b"/>
                      <a:r>
                        <a:rPr lang="cs-CZ" sz="1600" b="0" i="0" u="none" strike="noStrike">
                          <a:solidFill>
                            <a:srgbClr val="000000"/>
                          </a:solidFill>
                          <a:effectLst/>
                          <a:latin typeface="Calibri" panose="020F0502020204030204" pitchFamily="34" charset="0"/>
                        </a:rPr>
                        <a:t>3</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Vítězslav Veselý</a:t>
                      </a:r>
                    </a:p>
                  </a:txBody>
                  <a:tcPr marL="6613" marR="6613" marT="6613" marB="0" anchor="b">
                    <a:lnL>
                      <a:noFill/>
                    </a:lnL>
                    <a:lnR>
                      <a:noFill/>
                    </a:lnR>
                    <a:lnT>
                      <a:noFill/>
                    </a:lnT>
                    <a:lnB>
                      <a:noFill/>
                    </a:lnB>
                    <a:solidFill>
                      <a:srgbClr val="F4B084"/>
                    </a:solidFill>
                  </a:tcPr>
                </a:tc>
                <a:tc>
                  <a:txBody>
                    <a:bodyPr/>
                    <a:lstStyle/>
                    <a:p>
                      <a:pPr algn="l" fontAlgn="b"/>
                      <a:r>
                        <a:rPr lang="cs-CZ" sz="1600" b="0" i="0" u="none" strike="noStrike">
                          <a:solidFill>
                            <a:srgbClr val="000000"/>
                          </a:solidFill>
                          <a:effectLst/>
                          <a:latin typeface="Calibri" panose="020F0502020204030204" pitchFamily="34" charset="0"/>
                        </a:rPr>
                        <a:t>atletika</a:t>
                      </a:r>
                    </a:p>
                  </a:txBody>
                  <a:tcPr marL="6613" marR="6613" marT="6613" marB="0" anchor="b">
                    <a:lnL>
                      <a:noFill/>
                    </a:lnL>
                    <a:lnR>
                      <a:noFill/>
                    </a:lnR>
                    <a:lnT>
                      <a:noFill/>
                    </a:lnT>
                    <a:lnB>
                      <a:noFill/>
                    </a:lnB>
                    <a:solidFill>
                      <a:srgbClr val="F4B084"/>
                    </a:solidFill>
                  </a:tcPr>
                </a:tc>
                <a:tc>
                  <a:txBody>
                    <a:bodyPr/>
                    <a:lstStyle/>
                    <a:p>
                      <a:pPr algn="l" fontAlgn="b"/>
                      <a:r>
                        <a:rPr lang="cs-CZ" sz="1600" b="0" i="1" u="none" strike="noStrike">
                          <a:solidFill>
                            <a:srgbClr val="000000"/>
                          </a:solidFill>
                          <a:effectLst/>
                          <a:latin typeface="Calibri" panose="020F0502020204030204" pitchFamily="34" charset="0"/>
                        </a:rPr>
                        <a:t>hod oštěpem</a:t>
                      </a:r>
                    </a:p>
                  </a:txBody>
                  <a:tcPr marL="6613" marR="6613" marT="6613" marB="0" anchor="b">
                    <a:lnL>
                      <a:noFill/>
                    </a:lnL>
                    <a:lnR>
                      <a:noFill/>
                    </a:lnR>
                    <a:lnT>
                      <a:noFill/>
                    </a:lnT>
                    <a:lnB>
                      <a:noFill/>
                    </a:lnB>
                    <a:solidFill>
                      <a:srgbClr val="F4B084"/>
                    </a:solidFill>
                  </a:tcPr>
                </a:tc>
                <a:extLst>
                  <a:ext uri="{0D108BD9-81ED-4DB2-BD59-A6C34878D82A}">
                    <a16:rowId xmlns:a16="http://schemas.microsoft.com/office/drawing/2014/main" val="649806861"/>
                  </a:ext>
                </a:extLst>
              </a:tr>
              <a:tr h="242212">
                <a:tc>
                  <a:txBody>
                    <a:bodyPr/>
                    <a:lstStyle/>
                    <a:p>
                      <a:pPr algn="ctr" fontAlgn="b"/>
                      <a:r>
                        <a:rPr lang="cs-CZ" sz="1600" b="0" i="0" u="none" strike="noStrike">
                          <a:solidFill>
                            <a:srgbClr val="000000"/>
                          </a:solidFill>
                          <a:effectLst/>
                          <a:latin typeface="Calibri" panose="020F0502020204030204" pitchFamily="34" charset="0"/>
                        </a:rPr>
                        <a:t> </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 </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 </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 </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794259557"/>
                  </a:ext>
                </a:extLst>
              </a:tr>
              <a:tr h="242212">
                <a:tc>
                  <a:txBody>
                    <a:bodyPr/>
                    <a:lstStyle/>
                    <a:p>
                      <a:pPr algn="ctr" fontAlgn="b"/>
                      <a:r>
                        <a:rPr lang="cs-CZ" sz="1600" b="0" i="0" u="none" strike="noStrike">
                          <a:solidFill>
                            <a:srgbClr val="000000"/>
                          </a:solidFill>
                          <a:effectLst/>
                          <a:latin typeface="Calibri" panose="020F0502020204030204" pitchFamily="34" charset="0"/>
                        </a:rPr>
                        <a:t>4</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Vraštil - Šimánek</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veslování</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LM2x</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154368479"/>
                  </a:ext>
                </a:extLst>
              </a:tr>
              <a:tr h="242212">
                <a:tc>
                  <a:txBody>
                    <a:bodyPr/>
                    <a:lstStyle/>
                    <a:p>
                      <a:pPr algn="ctr" fontAlgn="b"/>
                      <a:r>
                        <a:rPr lang="cs-CZ" sz="1600" b="0" i="0" u="none" strike="noStrike">
                          <a:solidFill>
                            <a:srgbClr val="000000"/>
                          </a:solidFill>
                          <a:effectLst/>
                          <a:latin typeface="Calibri" panose="020F0502020204030204" pitchFamily="34" charset="0"/>
                        </a:rPr>
                        <a:t>5</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dirty="0">
                          <a:solidFill>
                            <a:srgbClr val="000000"/>
                          </a:solidFill>
                          <a:effectLst/>
                          <a:latin typeface="Calibri" panose="020F0502020204030204" pitchFamily="34" charset="0"/>
                        </a:rPr>
                        <a:t>Josef Dostál</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dirty="0">
                          <a:solidFill>
                            <a:srgbClr val="000000"/>
                          </a:solidFill>
                          <a:effectLst/>
                          <a:latin typeface="Calibri" panose="020F0502020204030204" pitchFamily="34" charset="0"/>
                        </a:rPr>
                        <a:t>kanoistika rychlost</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K1 1000 m</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1655852606"/>
                  </a:ext>
                </a:extLst>
              </a:tr>
              <a:tr h="242212">
                <a:tc>
                  <a:txBody>
                    <a:bodyPr/>
                    <a:lstStyle/>
                    <a:p>
                      <a:pPr algn="ctr" fontAlgn="b"/>
                      <a:r>
                        <a:rPr lang="cs-CZ" sz="1600" b="0" i="0" u="none" strike="noStrike">
                          <a:solidFill>
                            <a:srgbClr val="000000"/>
                          </a:solidFill>
                          <a:effectLst/>
                          <a:latin typeface="Calibri" panose="020F0502020204030204" pitchFamily="34" charset="0"/>
                        </a:rPr>
                        <a:t>5</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Martin Fuksa</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kanoistika rychlost</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C1 1000 m</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2438823255"/>
                  </a:ext>
                </a:extLst>
              </a:tr>
              <a:tr h="242212">
                <a:tc>
                  <a:txBody>
                    <a:bodyPr/>
                    <a:lstStyle/>
                    <a:p>
                      <a:pPr algn="ctr" fontAlgn="b"/>
                      <a:r>
                        <a:rPr lang="cs-CZ" sz="1600" b="0" i="0" u="none" strike="noStrike">
                          <a:solidFill>
                            <a:srgbClr val="000000"/>
                          </a:solidFill>
                          <a:effectLst/>
                          <a:latin typeface="Calibri" panose="020F0502020204030204" pitchFamily="34" charset="0"/>
                        </a:rPr>
                        <a:t>5</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dirty="0">
                          <a:solidFill>
                            <a:srgbClr val="000000"/>
                          </a:solidFill>
                          <a:effectLst/>
                          <a:latin typeface="Calibri" panose="020F0502020204030204" pitchFamily="34" charset="0"/>
                        </a:rPr>
                        <a:t>Martin Vlach</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moderní pětiboj</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závod jednotlivců</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2982020671"/>
                  </a:ext>
                </a:extLst>
              </a:tr>
              <a:tr h="242212">
                <a:tc>
                  <a:txBody>
                    <a:bodyPr/>
                    <a:lstStyle/>
                    <a:p>
                      <a:pPr algn="ctr" fontAlgn="b"/>
                      <a:r>
                        <a:rPr lang="cs-CZ" sz="1600" b="0" i="0" u="none" strike="noStrike">
                          <a:solidFill>
                            <a:srgbClr val="000000"/>
                          </a:solidFill>
                          <a:effectLst/>
                          <a:latin typeface="Calibri" panose="020F0502020204030204" pitchFamily="34" charset="0"/>
                        </a:rPr>
                        <a:t>6</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Barbora Seemanová</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plavání</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200</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1078209967"/>
                  </a:ext>
                </a:extLst>
              </a:tr>
              <a:tr h="242212">
                <a:tc>
                  <a:txBody>
                    <a:bodyPr/>
                    <a:lstStyle/>
                    <a:p>
                      <a:pPr algn="ctr" fontAlgn="b"/>
                      <a:r>
                        <a:rPr lang="cs-CZ" sz="1600" b="0" i="0" u="none" strike="noStrike">
                          <a:solidFill>
                            <a:srgbClr val="000000"/>
                          </a:solidFill>
                          <a:effectLst/>
                          <a:latin typeface="Calibri" panose="020F0502020204030204" pitchFamily="34" charset="0"/>
                        </a:rPr>
                        <a:t>6</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Tereza Fišerová</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kanoistika slalom</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C1</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1566297516"/>
                  </a:ext>
                </a:extLst>
              </a:tr>
              <a:tr h="242212">
                <a:tc>
                  <a:txBody>
                    <a:bodyPr/>
                    <a:lstStyle/>
                    <a:p>
                      <a:pPr algn="ctr" fontAlgn="b"/>
                      <a:r>
                        <a:rPr lang="cs-CZ" sz="1600" b="0" i="0" u="none" strike="noStrike">
                          <a:solidFill>
                            <a:srgbClr val="000000"/>
                          </a:solidFill>
                          <a:effectLst/>
                          <a:latin typeface="Calibri" panose="020F0502020204030204" pitchFamily="34" charset="0"/>
                        </a:rPr>
                        <a:t>6</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Adam Ondra</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sportovní lezení</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kombinace</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3008459606"/>
                  </a:ext>
                </a:extLst>
              </a:tr>
              <a:tr h="242212">
                <a:tc>
                  <a:txBody>
                    <a:bodyPr/>
                    <a:lstStyle/>
                    <a:p>
                      <a:pPr algn="ctr" fontAlgn="b"/>
                      <a:r>
                        <a:rPr lang="cs-CZ" sz="1600" b="0" i="0" u="none" strike="noStrike">
                          <a:solidFill>
                            <a:srgbClr val="000000"/>
                          </a:solidFill>
                          <a:effectLst/>
                          <a:latin typeface="Calibri" panose="020F0502020204030204" pitchFamily="34" charset="0"/>
                        </a:rPr>
                        <a:t>7</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dirty="0">
                          <a:solidFill>
                            <a:srgbClr val="000000"/>
                          </a:solidFill>
                          <a:effectLst/>
                          <a:latin typeface="Calibri" panose="020F0502020204030204" pitchFamily="34" charset="0"/>
                        </a:rPr>
                        <a:t>Jakub Tomeček</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střelba</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a:solidFill>
                            <a:srgbClr val="000000"/>
                          </a:solidFill>
                          <a:effectLst/>
                          <a:latin typeface="Calibri" panose="020F0502020204030204" pitchFamily="34" charset="0"/>
                        </a:rPr>
                        <a:t>skeet</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4071675524"/>
                  </a:ext>
                </a:extLst>
              </a:tr>
              <a:tr h="242212">
                <a:tc>
                  <a:txBody>
                    <a:bodyPr/>
                    <a:lstStyle/>
                    <a:p>
                      <a:pPr algn="ctr" fontAlgn="b"/>
                      <a:r>
                        <a:rPr lang="cs-CZ" sz="1600" b="0" i="0" u="none" strike="noStrike">
                          <a:solidFill>
                            <a:srgbClr val="000000"/>
                          </a:solidFill>
                          <a:effectLst/>
                          <a:latin typeface="Calibri" panose="020F0502020204030204" pitchFamily="34" charset="0"/>
                        </a:rPr>
                        <a:t>8</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Jan Kuf</a:t>
                      </a:r>
                    </a:p>
                  </a:txBody>
                  <a:tcPr marL="6613" marR="6613" marT="6613" marB="0" anchor="b">
                    <a:lnL>
                      <a:noFill/>
                    </a:lnL>
                    <a:lnR>
                      <a:noFill/>
                    </a:lnR>
                    <a:lnT>
                      <a:noFill/>
                    </a:lnT>
                    <a:lnB>
                      <a:noFill/>
                    </a:lnB>
                    <a:solidFill>
                      <a:srgbClr val="FFFFFF"/>
                    </a:solidFill>
                  </a:tcPr>
                </a:tc>
                <a:tc>
                  <a:txBody>
                    <a:bodyPr/>
                    <a:lstStyle/>
                    <a:p>
                      <a:pPr algn="l" fontAlgn="b"/>
                      <a:r>
                        <a:rPr lang="cs-CZ" sz="1600" b="0" i="0" u="none" strike="noStrike">
                          <a:solidFill>
                            <a:srgbClr val="000000"/>
                          </a:solidFill>
                          <a:effectLst/>
                          <a:latin typeface="Calibri" panose="020F0502020204030204" pitchFamily="34" charset="0"/>
                        </a:rPr>
                        <a:t>moderní pětiboj</a:t>
                      </a:r>
                    </a:p>
                  </a:txBody>
                  <a:tcPr marL="6613" marR="6613" marT="6613" marB="0" anchor="b">
                    <a:lnL>
                      <a:noFill/>
                    </a:lnL>
                    <a:lnR>
                      <a:noFill/>
                    </a:lnR>
                    <a:lnT>
                      <a:noFill/>
                    </a:lnT>
                    <a:lnB>
                      <a:noFill/>
                    </a:lnB>
                    <a:solidFill>
                      <a:srgbClr val="FFFFFF"/>
                    </a:solidFill>
                  </a:tcPr>
                </a:tc>
                <a:tc>
                  <a:txBody>
                    <a:bodyPr/>
                    <a:lstStyle/>
                    <a:p>
                      <a:pPr algn="l" fontAlgn="b"/>
                      <a:r>
                        <a:rPr lang="cs-CZ" sz="1600" b="0" i="1" u="none" strike="noStrike" dirty="0">
                          <a:solidFill>
                            <a:srgbClr val="000000"/>
                          </a:solidFill>
                          <a:effectLst/>
                          <a:latin typeface="Calibri" panose="020F0502020204030204" pitchFamily="34" charset="0"/>
                        </a:rPr>
                        <a:t>závod jednotlivců</a:t>
                      </a:r>
                    </a:p>
                  </a:txBody>
                  <a:tcPr marL="6613" marR="6613" marT="6613" marB="0" anchor="b">
                    <a:lnL>
                      <a:noFill/>
                    </a:lnL>
                    <a:lnR>
                      <a:noFill/>
                    </a:lnR>
                    <a:lnT>
                      <a:noFill/>
                    </a:lnT>
                    <a:lnB>
                      <a:noFill/>
                    </a:lnB>
                    <a:solidFill>
                      <a:srgbClr val="FFFFFF"/>
                    </a:solidFill>
                  </a:tcPr>
                </a:tc>
                <a:extLst>
                  <a:ext uri="{0D108BD9-81ED-4DB2-BD59-A6C34878D82A}">
                    <a16:rowId xmlns:a16="http://schemas.microsoft.com/office/drawing/2014/main" val="50153686"/>
                  </a:ext>
                </a:extLst>
              </a:tr>
            </a:tbl>
          </a:graphicData>
        </a:graphic>
      </p:graphicFrame>
    </p:spTree>
    <p:extLst>
      <p:ext uri="{BB962C8B-B14F-4D97-AF65-F5344CB8AC3E}">
        <p14:creationId xmlns:p14="http://schemas.microsoft.com/office/powerpoint/2010/main" val="4254612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3"/>
          <a:stretch>
            <a:fillRect/>
          </a:stretch>
        </p:blipFill>
        <p:spPr>
          <a:xfrm>
            <a:off x="4164466" y="370793"/>
            <a:ext cx="3971925" cy="5876925"/>
          </a:xfrm>
          <a:prstGeom prst="rect">
            <a:avLst/>
          </a:prstGeom>
        </p:spPr>
      </p:pic>
      <p:sp>
        <p:nvSpPr>
          <p:cNvPr id="4" name="Obdélník 3">
            <a:extLst>
              <a:ext uri="{FF2B5EF4-FFF2-40B4-BE49-F238E27FC236}">
                <a16:creationId xmlns:a16="http://schemas.microsoft.com/office/drawing/2014/main" id="{9CB19245-9F07-4282-AC66-E99A3FF5AEBF}"/>
              </a:ext>
            </a:extLst>
          </p:cNvPr>
          <p:cNvSpPr/>
          <p:nvPr/>
        </p:nvSpPr>
        <p:spPr>
          <a:xfrm>
            <a:off x="8314267" y="6543302"/>
            <a:ext cx="3776133" cy="246221"/>
          </a:xfrm>
          <a:prstGeom prst="rect">
            <a:avLst/>
          </a:prstGeom>
        </p:spPr>
        <p:txBody>
          <a:bodyPr wrap="square">
            <a:spAutoFit/>
          </a:bodyPr>
          <a:lstStyle/>
          <a:p>
            <a:r>
              <a:rPr lang="cs-CZ" sz="1000" dirty="0">
                <a:solidFill>
                  <a:srgbClr val="A7A7A7"/>
                </a:solidFill>
                <a:latin typeface="Arial" panose="020B0604020202020204" pitchFamily="34" charset="0"/>
              </a:rPr>
              <a:t>ČESKÝ OLYMPIJSKÝ TÝM | Sportovní úsek ČOV | září 2021 </a:t>
            </a:r>
            <a:endParaRPr lang="cs-CZ" sz="1000" dirty="0"/>
          </a:p>
        </p:txBody>
      </p:sp>
    </p:spTree>
    <p:extLst>
      <p:ext uri="{BB962C8B-B14F-4D97-AF65-F5344CB8AC3E}">
        <p14:creationId xmlns:p14="http://schemas.microsoft.com/office/powerpoint/2010/main" val="268941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a:stretch>
            <a:fillRect/>
          </a:stretch>
        </p:blipFill>
        <p:spPr>
          <a:xfrm>
            <a:off x="507073" y="5557767"/>
            <a:ext cx="1457325" cy="781050"/>
          </a:xfrm>
          <a:prstGeom prst="rect">
            <a:avLst/>
          </a:prstGeom>
        </p:spPr>
      </p:pic>
      <p:sp>
        <p:nvSpPr>
          <p:cNvPr id="12" name="Zástupný symbol pro obsah 2">
            <a:extLst>
              <a:ext uri="{FF2B5EF4-FFF2-40B4-BE49-F238E27FC236}">
                <a16:creationId xmlns:a16="http://schemas.microsoft.com/office/drawing/2014/main" id="{4D845934-89EE-42C0-B03B-A2EE11BC8A70}"/>
              </a:ext>
            </a:extLst>
          </p:cNvPr>
          <p:cNvSpPr txBox="1">
            <a:spLocks/>
          </p:cNvSpPr>
          <p:nvPr/>
        </p:nvSpPr>
        <p:spPr>
          <a:xfrm>
            <a:off x="379032" y="405552"/>
            <a:ext cx="4212633"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FINÁLNÍ NOMINACE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pic>
        <p:nvPicPr>
          <p:cNvPr id="3" name="Obrázek 2">
            <a:extLst>
              <a:ext uri="{FF2B5EF4-FFF2-40B4-BE49-F238E27FC236}">
                <a16:creationId xmlns:a16="http://schemas.microsoft.com/office/drawing/2014/main" id="{E0AF711A-77FD-4A2B-BC36-8E12F96BD130}"/>
              </a:ext>
            </a:extLst>
          </p:cNvPr>
          <p:cNvPicPr>
            <a:picLocks noChangeAspect="1"/>
          </p:cNvPicPr>
          <p:nvPr/>
        </p:nvPicPr>
        <p:blipFill>
          <a:blip r:embed="rId4"/>
          <a:stretch>
            <a:fillRect/>
          </a:stretch>
        </p:blipFill>
        <p:spPr>
          <a:xfrm>
            <a:off x="128337" y="2046300"/>
            <a:ext cx="11935326" cy="2765399"/>
          </a:xfrm>
          <a:prstGeom prst="rect">
            <a:avLst/>
          </a:prstGeom>
        </p:spPr>
      </p:pic>
      <p:pic>
        <p:nvPicPr>
          <p:cNvPr id="5" name="Obrázek 4">
            <a:extLst>
              <a:ext uri="{FF2B5EF4-FFF2-40B4-BE49-F238E27FC236}">
                <a16:creationId xmlns:a16="http://schemas.microsoft.com/office/drawing/2014/main" id="{5B83BA3F-19E8-4554-BCF4-982F3F97F4D7}"/>
              </a:ext>
            </a:extLst>
          </p:cNvPr>
          <p:cNvPicPr>
            <a:picLocks noChangeAspect="1"/>
          </p:cNvPicPr>
          <p:nvPr/>
        </p:nvPicPr>
        <p:blipFill>
          <a:blip r:embed="rId5"/>
          <a:stretch>
            <a:fillRect/>
          </a:stretch>
        </p:blipFill>
        <p:spPr>
          <a:xfrm>
            <a:off x="0" y="6455434"/>
            <a:ext cx="12192000" cy="402566"/>
          </a:xfrm>
          <a:prstGeom prst="rect">
            <a:avLst/>
          </a:prstGeom>
        </p:spPr>
      </p:pic>
      <p:sp>
        <p:nvSpPr>
          <p:cNvPr id="6" name="Obdélník 5">
            <a:extLst>
              <a:ext uri="{FF2B5EF4-FFF2-40B4-BE49-F238E27FC236}">
                <a16:creationId xmlns:a16="http://schemas.microsoft.com/office/drawing/2014/main" id="{C41F1714-EE39-4288-AA32-67449591BD83}"/>
              </a:ext>
            </a:extLst>
          </p:cNvPr>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spTree>
    <p:extLst>
      <p:ext uri="{BB962C8B-B14F-4D97-AF65-F5344CB8AC3E}">
        <p14:creationId xmlns:p14="http://schemas.microsoft.com/office/powerpoint/2010/main" val="22854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77355" y="1013631"/>
            <a:ext cx="9108966" cy="5555050"/>
          </a:xfrm>
        </p:spPr>
        <p:txBody>
          <a:bodyPr>
            <a:normAutofit fontScale="85000" lnSpcReduction="20000"/>
          </a:bodyPr>
          <a:lstStyle/>
          <a:p>
            <a:pPr>
              <a:spcAft>
                <a:spcPts val="600"/>
              </a:spcAft>
            </a:pPr>
            <a:r>
              <a:rPr lang="cs-CZ" dirty="0">
                <a:solidFill>
                  <a:srgbClr val="002060"/>
                </a:solidFill>
              </a:rPr>
              <a:t>117 SPORTOVCŮ</a:t>
            </a:r>
          </a:p>
          <a:p>
            <a:pPr>
              <a:spcAft>
                <a:spcPts val="600"/>
              </a:spcAft>
            </a:pPr>
            <a:r>
              <a:rPr lang="cs-CZ" dirty="0">
                <a:solidFill>
                  <a:srgbClr val="002060"/>
                </a:solidFill>
              </a:rPr>
              <a:t>115 v soutěžích</a:t>
            </a:r>
          </a:p>
          <a:p>
            <a:pPr>
              <a:spcAft>
                <a:spcPts val="600"/>
              </a:spcAft>
            </a:pPr>
            <a:r>
              <a:rPr lang="cs-CZ" dirty="0">
                <a:solidFill>
                  <a:srgbClr val="002060"/>
                </a:solidFill>
              </a:rPr>
              <a:t>111 fyzicky nastoupilo do soutěží</a:t>
            </a:r>
          </a:p>
          <a:p>
            <a:pPr>
              <a:spcAft>
                <a:spcPts val="600"/>
              </a:spcAft>
            </a:pPr>
            <a:r>
              <a:rPr lang="cs-CZ" dirty="0">
                <a:solidFill>
                  <a:srgbClr val="002060"/>
                </a:solidFill>
              </a:rPr>
              <a:t>137 členů doprovodu</a:t>
            </a:r>
          </a:p>
          <a:p>
            <a:pPr>
              <a:spcAft>
                <a:spcPts val="600"/>
              </a:spcAft>
            </a:pPr>
            <a:r>
              <a:rPr lang="cs-CZ" dirty="0">
                <a:solidFill>
                  <a:srgbClr val="002060"/>
                </a:solidFill>
              </a:rPr>
              <a:t>84 akreditace </a:t>
            </a:r>
            <a:r>
              <a:rPr lang="cs-CZ" dirty="0" err="1">
                <a:solidFill>
                  <a:srgbClr val="002060"/>
                </a:solidFill>
              </a:rPr>
              <a:t>Ao</a:t>
            </a:r>
            <a:r>
              <a:rPr lang="cs-CZ" dirty="0">
                <a:solidFill>
                  <a:srgbClr val="002060"/>
                </a:solidFill>
              </a:rPr>
              <a:t>(c), celkem 117 lidí na </a:t>
            </a:r>
            <a:r>
              <a:rPr lang="cs-CZ" dirty="0" err="1">
                <a:solidFill>
                  <a:srgbClr val="002060"/>
                </a:solidFill>
              </a:rPr>
              <a:t>Ao</a:t>
            </a:r>
            <a:r>
              <a:rPr lang="cs-CZ" dirty="0">
                <a:solidFill>
                  <a:srgbClr val="002060"/>
                </a:solidFill>
              </a:rPr>
              <a:t>(c) (střídání)</a:t>
            </a:r>
            <a:endParaRPr lang="cs-CZ" dirty="0">
              <a:solidFill>
                <a:srgbClr val="00B050"/>
              </a:solidFill>
            </a:endParaRPr>
          </a:p>
          <a:p>
            <a:pPr>
              <a:spcAft>
                <a:spcPts val="600"/>
              </a:spcAft>
            </a:pPr>
            <a:r>
              <a:rPr lang="cs-CZ" dirty="0">
                <a:solidFill>
                  <a:srgbClr val="002060"/>
                </a:solidFill>
              </a:rPr>
              <a:t>34 akreditací jiných typů (HSP, V.A.P., </a:t>
            </a:r>
            <a:r>
              <a:rPr lang="cs-CZ" dirty="0" err="1">
                <a:solidFill>
                  <a:srgbClr val="002060"/>
                </a:solidFill>
              </a:rPr>
              <a:t>Gr</a:t>
            </a:r>
            <a:r>
              <a:rPr lang="cs-CZ" dirty="0">
                <a:solidFill>
                  <a:srgbClr val="002060"/>
                </a:solidFill>
              </a:rPr>
              <a:t>, </a:t>
            </a:r>
            <a:r>
              <a:rPr lang="cs-CZ" dirty="0" err="1">
                <a:solidFill>
                  <a:srgbClr val="002060"/>
                </a:solidFill>
              </a:rPr>
              <a:t>Cad</a:t>
            </a:r>
            <a:r>
              <a:rPr lang="cs-CZ" dirty="0">
                <a:solidFill>
                  <a:srgbClr val="002060"/>
                </a:solidFill>
              </a:rPr>
              <a:t>, Vet…)</a:t>
            </a:r>
          </a:p>
          <a:p>
            <a:pPr>
              <a:spcAft>
                <a:spcPts val="600"/>
              </a:spcAft>
            </a:pPr>
            <a:r>
              <a:rPr lang="cs-CZ" dirty="0" err="1">
                <a:solidFill>
                  <a:srgbClr val="002060"/>
                </a:solidFill>
              </a:rPr>
              <a:t>Medical</a:t>
            </a:r>
            <a:r>
              <a:rPr lang="cs-CZ" dirty="0">
                <a:solidFill>
                  <a:srgbClr val="002060"/>
                </a:solidFill>
              </a:rPr>
              <a:t> tým 23 osob </a:t>
            </a:r>
          </a:p>
          <a:p>
            <a:pPr>
              <a:spcAft>
                <a:spcPts val="600"/>
              </a:spcAft>
            </a:pPr>
            <a:r>
              <a:rPr lang="cs-CZ" dirty="0">
                <a:solidFill>
                  <a:srgbClr val="002060"/>
                </a:solidFill>
              </a:rPr>
              <a:t>Štáb (včetně stavby) 17 osob – 3 </a:t>
            </a:r>
            <a:r>
              <a:rPr lang="cs-CZ" dirty="0" err="1">
                <a:solidFill>
                  <a:srgbClr val="002060"/>
                </a:solidFill>
              </a:rPr>
              <a:t>Ac</a:t>
            </a:r>
            <a:r>
              <a:rPr lang="cs-CZ" dirty="0">
                <a:solidFill>
                  <a:srgbClr val="002060"/>
                </a:solidFill>
              </a:rPr>
              <a:t>, 2 </a:t>
            </a:r>
            <a:r>
              <a:rPr lang="cs-CZ" dirty="0" err="1">
                <a:solidFill>
                  <a:srgbClr val="002060"/>
                </a:solidFill>
              </a:rPr>
              <a:t>Ao</a:t>
            </a:r>
            <a:r>
              <a:rPr lang="cs-CZ" dirty="0">
                <a:solidFill>
                  <a:srgbClr val="002060"/>
                </a:solidFill>
              </a:rPr>
              <a:t>, 12 V.A.P.</a:t>
            </a:r>
          </a:p>
          <a:p>
            <a:pPr>
              <a:spcAft>
                <a:spcPts val="600"/>
              </a:spcAft>
            </a:pPr>
            <a:r>
              <a:rPr lang="cs-CZ" dirty="0">
                <a:solidFill>
                  <a:srgbClr val="002060"/>
                </a:solidFill>
              </a:rPr>
              <a:t>Media tým 11 osob – 1 </a:t>
            </a:r>
            <a:r>
              <a:rPr lang="cs-CZ" dirty="0" err="1">
                <a:solidFill>
                  <a:srgbClr val="002060"/>
                </a:solidFill>
              </a:rPr>
              <a:t>Ac</a:t>
            </a:r>
            <a:r>
              <a:rPr lang="cs-CZ" dirty="0">
                <a:solidFill>
                  <a:srgbClr val="002060"/>
                </a:solidFill>
              </a:rPr>
              <a:t>, 2 </a:t>
            </a:r>
            <a:r>
              <a:rPr lang="cs-CZ" dirty="0" err="1">
                <a:solidFill>
                  <a:srgbClr val="002060"/>
                </a:solidFill>
              </a:rPr>
              <a:t>Ao</a:t>
            </a:r>
            <a:r>
              <a:rPr lang="cs-CZ" dirty="0">
                <a:solidFill>
                  <a:srgbClr val="002060"/>
                </a:solidFill>
              </a:rPr>
              <a:t>, 3 V.A.P., 5 novinářské akr.</a:t>
            </a:r>
          </a:p>
          <a:p>
            <a:pPr>
              <a:spcAft>
                <a:spcPts val="600"/>
              </a:spcAft>
            </a:pPr>
            <a:r>
              <a:rPr lang="cs-CZ" dirty="0">
                <a:solidFill>
                  <a:srgbClr val="002060"/>
                </a:solidFill>
              </a:rPr>
              <a:t>Největší skupiny: Atletika (40), Jezdectví (28), Basketbal (22)…</a:t>
            </a:r>
          </a:p>
          <a:p>
            <a:pPr>
              <a:spcAft>
                <a:spcPts val="600"/>
              </a:spcAft>
            </a:pPr>
            <a:r>
              <a:rPr lang="cs-CZ" dirty="0">
                <a:solidFill>
                  <a:srgbClr val="00226C"/>
                </a:solidFill>
              </a:rPr>
              <a:t>6 vedení, 5 hosté</a:t>
            </a:r>
          </a:p>
          <a:p>
            <a:pPr>
              <a:spcAft>
                <a:spcPts val="600"/>
              </a:spcAft>
            </a:pPr>
            <a:r>
              <a:rPr lang="cs-CZ" dirty="0">
                <a:solidFill>
                  <a:srgbClr val="00226C"/>
                </a:solidFill>
              </a:rPr>
              <a:t>Po Plénu ČOV 29. 6. 2021 – 49 změn</a:t>
            </a:r>
          </a:p>
          <a:p>
            <a:pPr marL="0" indent="0">
              <a:spcAft>
                <a:spcPts val="600"/>
              </a:spcAft>
              <a:buNone/>
            </a:pPr>
            <a:endParaRPr lang="cs-CZ" dirty="0">
              <a:solidFill>
                <a:srgbClr val="002060"/>
              </a:solidFill>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pic>
        <p:nvPicPr>
          <p:cNvPr id="9" name="Obrázek 8"/>
          <p:cNvPicPr>
            <a:picLocks noChangeAspect="1"/>
          </p:cNvPicPr>
          <p:nvPr/>
        </p:nvPicPr>
        <p:blipFill>
          <a:blip r:embed="rId5"/>
          <a:stretch>
            <a:fillRect/>
          </a:stretch>
        </p:blipFill>
        <p:spPr>
          <a:xfrm>
            <a:off x="9586321" y="2092016"/>
            <a:ext cx="1843322" cy="2727409"/>
          </a:xfrm>
          <a:prstGeom prst="rect">
            <a:avLst/>
          </a:prstGeom>
        </p:spPr>
      </p:pic>
      <p:sp>
        <p:nvSpPr>
          <p:cNvPr id="8" name="Zástupný symbol pro obsah 2"/>
          <p:cNvSpPr txBox="1">
            <a:spLocks/>
          </p:cNvSpPr>
          <p:nvPr/>
        </p:nvSpPr>
        <p:spPr>
          <a:xfrm>
            <a:off x="624838" y="322729"/>
            <a:ext cx="7840736" cy="63470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FINÁLNÍ NOMINACE – výprava celkem 270</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spTree>
    <p:extLst>
      <p:ext uri="{BB962C8B-B14F-4D97-AF65-F5344CB8AC3E}">
        <p14:creationId xmlns:p14="http://schemas.microsoft.com/office/powerpoint/2010/main" val="153673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a:stretch>
            <a:fillRect/>
          </a:stretch>
        </p:blipFill>
        <p:spPr>
          <a:xfrm>
            <a:off x="605397" y="5675284"/>
            <a:ext cx="1337666" cy="716919"/>
          </a:xfrm>
          <a:prstGeom prst="rect">
            <a:avLst/>
          </a:prstGeom>
        </p:spPr>
      </p:pic>
      <p:pic>
        <p:nvPicPr>
          <p:cNvPr id="7" name="Obrázek 6">
            <a:extLst>
              <a:ext uri="{FF2B5EF4-FFF2-40B4-BE49-F238E27FC236}">
                <a16:creationId xmlns:a16="http://schemas.microsoft.com/office/drawing/2014/main" id="{2EDB23B2-32BA-4F57-9D49-E54CF3670F40}"/>
              </a:ext>
            </a:extLst>
          </p:cNvPr>
          <p:cNvPicPr>
            <a:picLocks noChangeAspect="1"/>
          </p:cNvPicPr>
          <p:nvPr/>
        </p:nvPicPr>
        <p:blipFill>
          <a:blip r:embed="rId4"/>
          <a:stretch>
            <a:fillRect/>
          </a:stretch>
        </p:blipFill>
        <p:spPr>
          <a:xfrm>
            <a:off x="76046" y="1123077"/>
            <a:ext cx="6262322" cy="4534515"/>
          </a:xfrm>
          <a:prstGeom prst="rect">
            <a:avLst/>
          </a:prstGeom>
        </p:spPr>
      </p:pic>
      <p:sp>
        <p:nvSpPr>
          <p:cNvPr id="12" name="Zástupný symbol pro obsah 2">
            <a:extLst>
              <a:ext uri="{FF2B5EF4-FFF2-40B4-BE49-F238E27FC236}">
                <a16:creationId xmlns:a16="http://schemas.microsoft.com/office/drawing/2014/main" id="{4D845934-89EE-42C0-B03B-A2EE11BC8A70}"/>
              </a:ext>
            </a:extLst>
          </p:cNvPr>
          <p:cNvSpPr txBox="1">
            <a:spLocks/>
          </p:cNvSpPr>
          <p:nvPr/>
        </p:nvSpPr>
        <p:spPr>
          <a:xfrm>
            <a:off x="379032" y="405552"/>
            <a:ext cx="10977227" cy="63470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FINÁLNÍ NOMINACE – změny v nominaci po Plénu ČOV 29. 6. 2022</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sp>
        <p:nvSpPr>
          <p:cNvPr id="13" name="Zástupný symbol pro obsah 2">
            <a:extLst>
              <a:ext uri="{FF2B5EF4-FFF2-40B4-BE49-F238E27FC236}">
                <a16:creationId xmlns:a16="http://schemas.microsoft.com/office/drawing/2014/main" id="{51AF841C-3C61-4B2C-9CE3-E2CCB0EED569}"/>
              </a:ext>
            </a:extLst>
          </p:cNvPr>
          <p:cNvSpPr txBox="1">
            <a:spLocks/>
          </p:cNvSpPr>
          <p:nvPr/>
        </p:nvSpPr>
        <p:spPr>
          <a:xfrm>
            <a:off x="7069885" y="4540017"/>
            <a:ext cx="3489962"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Celkem 49 změn</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pic>
        <p:nvPicPr>
          <p:cNvPr id="2" name="Obrázek 1">
            <a:extLst>
              <a:ext uri="{FF2B5EF4-FFF2-40B4-BE49-F238E27FC236}">
                <a16:creationId xmlns:a16="http://schemas.microsoft.com/office/drawing/2014/main" id="{8EBCA3C0-79CA-45AB-9A9A-458F79F705AB}"/>
              </a:ext>
            </a:extLst>
          </p:cNvPr>
          <p:cNvPicPr>
            <a:picLocks noChangeAspect="1"/>
          </p:cNvPicPr>
          <p:nvPr/>
        </p:nvPicPr>
        <p:blipFill>
          <a:blip r:embed="rId5"/>
          <a:stretch>
            <a:fillRect/>
          </a:stretch>
        </p:blipFill>
        <p:spPr>
          <a:xfrm>
            <a:off x="6296735" y="5620460"/>
            <a:ext cx="5819219" cy="80822"/>
          </a:xfrm>
          <a:prstGeom prst="rect">
            <a:avLst/>
          </a:prstGeom>
        </p:spPr>
      </p:pic>
      <p:pic>
        <p:nvPicPr>
          <p:cNvPr id="3" name="Obrázek 2">
            <a:extLst>
              <a:ext uri="{FF2B5EF4-FFF2-40B4-BE49-F238E27FC236}">
                <a16:creationId xmlns:a16="http://schemas.microsoft.com/office/drawing/2014/main" id="{75A3C322-F1EA-4FA1-BE18-960E34E2996A}"/>
              </a:ext>
            </a:extLst>
          </p:cNvPr>
          <p:cNvPicPr>
            <a:picLocks noChangeAspect="1"/>
          </p:cNvPicPr>
          <p:nvPr/>
        </p:nvPicPr>
        <p:blipFill>
          <a:blip r:embed="rId6"/>
          <a:stretch>
            <a:fillRect/>
          </a:stretch>
        </p:blipFill>
        <p:spPr>
          <a:xfrm>
            <a:off x="6338368" y="1105385"/>
            <a:ext cx="5802281" cy="3188164"/>
          </a:xfrm>
          <a:prstGeom prst="rect">
            <a:avLst/>
          </a:prstGeom>
        </p:spPr>
      </p:pic>
      <p:pic>
        <p:nvPicPr>
          <p:cNvPr id="9" name="Obrázek 8">
            <a:extLst>
              <a:ext uri="{FF2B5EF4-FFF2-40B4-BE49-F238E27FC236}">
                <a16:creationId xmlns:a16="http://schemas.microsoft.com/office/drawing/2014/main" id="{FD7FEA1E-BCFE-49B5-AA65-2F665528CEB9}"/>
              </a:ext>
            </a:extLst>
          </p:cNvPr>
          <p:cNvPicPr>
            <a:picLocks noChangeAspect="1"/>
          </p:cNvPicPr>
          <p:nvPr/>
        </p:nvPicPr>
        <p:blipFill>
          <a:blip r:embed="rId7"/>
          <a:stretch>
            <a:fillRect/>
          </a:stretch>
        </p:blipFill>
        <p:spPr>
          <a:xfrm>
            <a:off x="0" y="6455434"/>
            <a:ext cx="12192000" cy="402566"/>
          </a:xfrm>
          <a:prstGeom prst="rect">
            <a:avLst/>
          </a:prstGeom>
        </p:spPr>
      </p:pic>
      <p:sp>
        <p:nvSpPr>
          <p:cNvPr id="10" name="Obdélník 9">
            <a:extLst>
              <a:ext uri="{FF2B5EF4-FFF2-40B4-BE49-F238E27FC236}">
                <a16:creationId xmlns:a16="http://schemas.microsoft.com/office/drawing/2014/main" id="{2167C99F-667E-4F4D-BA61-4B4AE567B627}"/>
              </a:ext>
            </a:extLst>
          </p:cNvPr>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spTree>
    <p:extLst>
      <p:ext uri="{BB962C8B-B14F-4D97-AF65-F5344CB8AC3E}">
        <p14:creationId xmlns:p14="http://schemas.microsoft.com/office/powerpoint/2010/main" val="168403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4838" y="1218602"/>
            <a:ext cx="8713994" cy="4867238"/>
          </a:xfrm>
        </p:spPr>
        <p:txBody>
          <a:bodyPr>
            <a:normAutofit/>
          </a:bodyPr>
          <a:lstStyle/>
          <a:p>
            <a:pPr>
              <a:spcAft>
                <a:spcPts val="600"/>
              </a:spcAft>
            </a:pPr>
            <a:r>
              <a:rPr lang="cs-CZ" dirty="0">
                <a:solidFill>
                  <a:srgbClr val="002060"/>
                </a:solidFill>
              </a:rPr>
              <a:t>Příprava před hrami</a:t>
            </a:r>
          </a:p>
          <a:p>
            <a:pPr>
              <a:spcAft>
                <a:spcPts val="600"/>
              </a:spcAft>
            </a:pPr>
            <a:r>
              <a:rPr lang="cs-CZ" dirty="0" err="1">
                <a:solidFill>
                  <a:srgbClr val="002060"/>
                </a:solidFill>
              </a:rPr>
              <a:t>Pre</a:t>
            </a:r>
            <a:r>
              <a:rPr lang="cs-CZ" dirty="0">
                <a:solidFill>
                  <a:srgbClr val="002060"/>
                </a:solidFill>
              </a:rPr>
              <a:t> – kempy</a:t>
            </a:r>
          </a:p>
          <a:p>
            <a:pPr>
              <a:spcAft>
                <a:spcPts val="600"/>
              </a:spcAft>
            </a:pPr>
            <a:r>
              <a:rPr lang="cs-CZ" dirty="0">
                <a:solidFill>
                  <a:srgbClr val="002060"/>
                </a:solidFill>
              </a:rPr>
              <a:t>Příprava mise v Tokiu</a:t>
            </a:r>
          </a:p>
          <a:p>
            <a:pPr>
              <a:spcAft>
                <a:spcPts val="600"/>
              </a:spcAft>
            </a:pPr>
            <a:r>
              <a:rPr lang="cs-CZ" dirty="0">
                <a:solidFill>
                  <a:srgbClr val="002060"/>
                </a:solidFill>
              </a:rPr>
              <a:t>Příjezd prvních sportovců </a:t>
            </a:r>
          </a:p>
          <a:p>
            <a:pPr>
              <a:spcAft>
                <a:spcPts val="600"/>
              </a:spcAft>
            </a:pPr>
            <a:r>
              <a:rPr lang="cs-CZ" dirty="0">
                <a:solidFill>
                  <a:srgbClr val="002060"/>
                </a:solidFill>
              </a:rPr>
              <a:t>Přílet letu CEF 555</a:t>
            </a:r>
          </a:p>
          <a:p>
            <a:pPr>
              <a:spcAft>
                <a:spcPts val="600"/>
              </a:spcAft>
            </a:pPr>
            <a:r>
              <a:rPr lang="cs-CZ" dirty="0">
                <a:solidFill>
                  <a:srgbClr val="002060"/>
                </a:solidFill>
              </a:rPr>
              <a:t>Basketbalové intermezzo</a:t>
            </a:r>
          </a:p>
          <a:p>
            <a:pPr>
              <a:spcAft>
                <a:spcPts val="600"/>
              </a:spcAft>
            </a:pPr>
            <a:r>
              <a:rPr lang="cs-CZ" dirty="0">
                <a:solidFill>
                  <a:srgbClr val="002060"/>
                </a:solidFill>
              </a:rPr>
              <a:t>Zahájení, soutěže, první medaile – konečně OH!</a:t>
            </a:r>
          </a:p>
          <a:p>
            <a:pPr>
              <a:spcAft>
                <a:spcPts val="600"/>
              </a:spcAft>
            </a:pPr>
            <a:r>
              <a:rPr lang="cs-CZ" dirty="0">
                <a:solidFill>
                  <a:srgbClr val="002060"/>
                </a:solidFill>
              </a:rPr>
              <a:t>Ukončení mise</a:t>
            </a:r>
          </a:p>
          <a:p>
            <a:pPr marL="0" indent="0">
              <a:spcAft>
                <a:spcPts val="600"/>
              </a:spcAft>
              <a:buNone/>
            </a:pPr>
            <a:endParaRPr lang="cs-CZ" dirty="0">
              <a:solidFill>
                <a:srgbClr val="002060"/>
              </a:solidFill>
              <a:latin typeface="Arial" panose="020B0604020202020204" pitchFamily="34" charset="0"/>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pic>
        <p:nvPicPr>
          <p:cNvPr id="9" name="Obrázek 8"/>
          <p:cNvPicPr>
            <a:picLocks noChangeAspect="1"/>
          </p:cNvPicPr>
          <p:nvPr/>
        </p:nvPicPr>
        <p:blipFill>
          <a:blip r:embed="rId5"/>
          <a:stretch>
            <a:fillRect/>
          </a:stretch>
        </p:blipFill>
        <p:spPr>
          <a:xfrm>
            <a:off x="9586321" y="2092016"/>
            <a:ext cx="1843322" cy="2727409"/>
          </a:xfrm>
          <a:prstGeom prst="rect">
            <a:avLst/>
          </a:prstGeom>
        </p:spPr>
      </p:pic>
      <p:sp>
        <p:nvSpPr>
          <p:cNvPr id="8" name="Zástupný symbol pro obsah 2"/>
          <p:cNvSpPr txBox="1">
            <a:spLocks/>
          </p:cNvSpPr>
          <p:nvPr/>
        </p:nvSpPr>
        <p:spPr>
          <a:xfrm>
            <a:off x="624838" y="322729"/>
            <a:ext cx="8454615"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TOKYO 2020 - </a:t>
            </a:r>
            <a:r>
              <a:rPr lang="cs-CZ" sz="3600" dirty="0">
                <a:solidFill>
                  <a:srgbClr val="002060"/>
                </a:solidFill>
              </a:rPr>
              <a:t>Hodnocení průběhu:</a:t>
            </a:r>
          </a:p>
          <a:p>
            <a:pPr marL="0" indent="0">
              <a:buNone/>
            </a:pPr>
            <a:endParaRPr lang="cs-CZ" sz="3600" dirty="0">
              <a:solidFill>
                <a:srgbClr val="00226C"/>
              </a:solidFill>
            </a:endParaRPr>
          </a:p>
        </p:txBody>
      </p:sp>
    </p:spTree>
    <p:extLst>
      <p:ext uri="{BB962C8B-B14F-4D97-AF65-F5344CB8AC3E}">
        <p14:creationId xmlns:p14="http://schemas.microsoft.com/office/powerpoint/2010/main" val="102070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4837" y="828762"/>
            <a:ext cx="8454615" cy="5391564"/>
          </a:xfrm>
        </p:spPr>
        <p:txBody>
          <a:bodyPr>
            <a:normAutofit fontScale="92500" lnSpcReduction="10000"/>
          </a:bodyPr>
          <a:lstStyle/>
          <a:p>
            <a:pPr>
              <a:spcAft>
                <a:spcPts val="600"/>
              </a:spcAft>
            </a:pPr>
            <a:r>
              <a:rPr lang="cs-CZ" dirty="0">
                <a:solidFill>
                  <a:srgbClr val="002060"/>
                </a:solidFill>
              </a:rPr>
              <a:t>74 „</a:t>
            </a:r>
            <a:r>
              <a:rPr lang="cs-CZ" dirty="0" err="1">
                <a:solidFill>
                  <a:srgbClr val="002060"/>
                </a:solidFill>
              </a:rPr>
              <a:t>Activity</a:t>
            </a:r>
            <a:r>
              <a:rPr lang="cs-CZ" dirty="0">
                <a:solidFill>
                  <a:srgbClr val="002060"/>
                </a:solidFill>
              </a:rPr>
              <a:t> plánů“ – pro celkem 473 osob!!! </a:t>
            </a:r>
          </a:p>
          <a:p>
            <a:pPr>
              <a:spcAft>
                <a:spcPts val="600"/>
              </a:spcAft>
            </a:pPr>
            <a:r>
              <a:rPr lang="cs-CZ" dirty="0">
                <a:solidFill>
                  <a:srgbClr val="002060"/>
                </a:solidFill>
              </a:rPr>
              <a:t>4339 odevzdaných testů = cca 8,5l slin ;) </a:t>
            </a:r>
          </a:p>
          <a:p>
            <a:pPr>
              <a:spcAft>
                <a:spcPts val="600"/>
              </a:spcAft>
            </a:pPr>
            <a:r>
              <a:rPr lang="cs-CZ" dirty="0">
                <a:solidFill>
                  <a:srgbClr val="002060"/>
                </a:solidFill>
              </a:rPr>
              <a:t>Rozvozy na sportoviště, rozvozy na testování celkem najeto 15 000km, 530 jízd, cca v průměru 20 denně = 10h směna</a:t>
            </a:r>
          </a:p>
          <a:p>
            <a:pPr>
              <a:spcAft>
                <a:spcPts val="600"/>
              </a:spcAft>
            </a:pPr>
            <a:r>
              <a:rPr lang="cs-CZ" dirty="0">
                <a:solidFill>
                  <a:srgbClr val="002060"/>
                </a:solidFill>
              </a:rPr>
              <a:t>Akce silniční závod (cyklistika)</a:t>
            </a:r>
          </a:p>
          <a:p>
            <a:pPr>
              <a:spcAft>
                <a:spcPts val="600"/>
              </a:spcAft>
            </a:pPr>
            <a:r>
              <a:rPr lang="cs-CZ" dirty="0">
                <a:solidFill>
                  <a:srgbClr val="002060"/>
                </a:solidFill>
              </a:rPr>
              <a:t>Roznos jídla na pokoje – celkem cca 250 jídel, 34h čist. č. (5 lidí)</a:t>
            </a:r>
          </a:p>
          <a:p>
            <a:pPr>
              <a:spcAft>
                <a:spcPts val="600"/>
              </a:spcAft>
            </a:pPr>
            <a:r>
              <a:rPr lang="cs-CZ" dirty="0">
                <a:solidFill>
                  <a:srgbClr val="002060"/>
                </a:solidFill>
              </a:rPr>
              <a:t>Rozvoz jídel + další požadavky – izolační hotel – 14 x </a:t>
            </a:r>
          </a:p>
          <a:p>
            <a:pPr>
              <a:spcAft>
                <a:spcPts val="600"/>
              </a:spcAft>
            </a:pPr>
            <a:r>
              <a:rPr lang="cs-CZ" dirty="0">
                <a:solidFill>
                  <a:srgbClr val="002060"/>
                </a:solidFill>
              </a:rPr>
              <a:t>Objednání/dovoz jídel – karanténní hotel – 118 objednávek  </a:t>
            </a:r>
          </a:p>
          <a:p>
            <a:pPr>
              <a:spcAft>
                <a:spcPts val="600"/>
              </a:spcAft>
            </a:pPr>
            <a:r>
              <a:rPr lang="cs-CZ" dirty="0">
                <a:solidFill>
                  <a:srgbClr val="002060"/>
                </a:solidFill>
              </a:rPr>
              <a:t>Nestandardní rozdělení pokojů – ad hoc změny (izolace)</a:t>
            </a:r>
          </a:p>
          <a:p>
            <a:pPr>
              <a:spcAft>
                <a:spcPts val="600"/>
              </a:spcAft>
            </a:pPr>
            <a:r>
              <a:rPr lang="cs-CZ" dirty="0">
                <a:solidFill>
                  <a:srgbClr val="002060"/>
                </a:solidFill>
              </a:rPr>
              <a:t>Specifická opatření – </a:t>
            </a:r>
            <a:r>
              <a:rPr lang="cs-CZ" dirty="0" err="1">
                <a:solidFill>
                  <a:srgbClr val="002060"/>
                </a:solidFill>
              </a:rPr>
              <a:t>medical</a:t>
            </a:r>
            <a:r>
              <a:rPr lang="cs-CZ" dirty="0">
                <a:solidFill>
                  <a:srgbClr val="002060"/>
                </a:solidFill>
              </a:rPr>
              <a:t> tým</a:t>
            </a:r>
          </a:p>
          <a:p>
            <a:pPr>
              <a:spcAft>
                <a:spcPts val="600"/>
              </a:spcAft>
            </a:pPr>
            <a:endParaRPr lang="cs-CZ" dirty="0">
              <a:solidFill>
                <a:srgbClr val="002060"/>
              </a:solidFill>
              <a:latin typeface="Arial" panose="020B0604020202020204" pitchFamily="34" charset="0"/>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pic>
        <p:nvPicPr>
          <p:cNvPr id="9" name="Obrázek 8"/>
          <p:cNvPicPr>
            <a:picLocks noChangeAspect="1"/>
          </p:cNvPicPr>
          <p:nvPr/>
        </p:nvPicPr>
        <p:blipFill>
          <a:blip r:embed="rId5"/>
          <a:stretch>
            <a:fillRect/>
          </a:stretch>
        </p:blipFill>
        <p:spPr>
          <a:xfrm>
            <a:off x="9586321" y="2092016"/>
            <a:ext cx="1843322" cy="2727409"/>
          </a:xfrm>
          <a:prstGeom prst="rect">
            <a:avLst/>
          </a:prstGeom>
        </p:spPr>
      </p:pic>
      <p:sp>
        <p:nvSpPr>
          <p:cNvPr id="8" name="Zástupný symbol pro obsah 2"/>
          <p:cNvSpPr txBox="1">
            <a:spLocks/>
          </p:cNvSpPr>
          <p:nvPr/>
        </p:nvSpPr>
        <p:spPr>
          <a:xfrm>
            <a:off x="624838" y="322729"/>
            <a:ext cx="8454615"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Hodnocení – nestandardní režim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spTree>
    <p:extLst>
      <p:ext uri="{BB962C8B-B14F-4D97-AF65-F5344CB8AC3E}">
        <p14:creationId xmlns:p14="http://schemas.microsoft.com/office/powerpoint/2010/main" val="123655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19865" y="1290918"/>
            <a:ext cx="8866456" cy="4808668"/>
          </a:xfrm>
        </p:spPr>
        <p:txBody>
          <a:bodyPr>
            <a:normAutofit/>
          </a:bodyPr>
          <a:lstStyle/>
          <a:p>
            <a:pPr>
              <a:spcAft>
                <a:spcPts val="600"/>
              </a:spcAft>
              <a:buFont typeface="Arial" panose="020B0604020202020204" pitchFamily="34" charset="0"/>
              <a:buChar char="-"/>
            </a:pPr>
            <a:r>
              <a:rPr lang="cs-CZ" dirty="0" err="1">
                <a:solidFill>
                  <a:srgbClr val="FF0000"/>
                </a:solidFill>
                <a:latin typeface="Arial" panose="020B0604020202020204" pitchFamily="34" charset="0"/>
              </a:rPr>
              <a:t>Covidové</a:t>
            </a:r>
            <a:r>
              <a:rPr lang="cs-CZ" dirty="0">
                <a:solidFill>
                  <a:srgbClr val="FF0000"/>
                </a:solidFill>
                <a:latin typeface="Arial" panose="020B0604020202020204" pitchFamily="34" charset="0"/>
              </a:rPr>
              <a:t> trable</a:t>
            </a:r>
          </a:p>
          <a:p>
            <a:pPr>
              <a:spcAft>
                <a:spcPts val="600"/>
              </a:spcAft>
              <a:buFont typeface="Arial" panose="020B0604020202020204" pitchFamily="34" charset="0"/>
              <a:buChar char="-"/>
            </a:pPr>
            <a:r>
              <a:rPr lang="cs-CZ" dirty="0">
                <a:solidFill>
                  <a:srgbClr val="FF0000"/>
                </a:solidFill>
                <a:latin typeface="Arial" panose="020B0604020202020204" pitchFamily="34" charset="0"/>
              </a:rPr>
              <a:t>Absence Českého Domu</a:t>
            </a:r>
          </a:p>
          <a:p>
            <a:pPr>
              <a:spcAft>
                <a:spcPts val="600"/>
              </a:spcAft>
              <a:buFont typeface="Arial" panose="020B0604020202020204" pitchFamily="34" charset="0"/>
              <a:buChar char="-"/>
            </a:pPr>
            <a:r>
              <a:rPr lang="cs-CZ" dirty="0">
                <a:solidFill>
                  <a:srgbClr val="FF0000"/>
                </a:solidFill>
                <a:latin typeface="Arial" panose="020B0604020202020204" pitchFamily="34" charset="0"/>
              </a:rPr>
              <a:t>Nemožnost fandit</a:t>
            </a:r>
          </a:p>
          <a:p>
            <a:pPr>
              <a:spcAft>
                <a:spcPts val="600"/>
              </a:spcAft>
              <a:buFont typeface="Arial" panose="020B0604020202020204" pitchFamily="34" charset="0"/>
              <a:buChar char="-"/>
            </a:pPr>
            <a:r>
              <a:rPr lang="cs-CZ" dirty="0">
                <a:solidFill>
                  <a:srgbClr val="FF0000"/>
                </a:solidFill>
                <a:latin typeface="Arial" panose="020B0604020202020204" pitchFamily="34" charset="0"/>
              </a:rPr>
              <a:t>Nemožnost opustit perimetr</a:t>
            </a:r>
          </a:p>
          <a:p>
            <a:pPr>
              <a:spcAft>
                <a:spcPts val="600"/>
              </a:spcAft>
              <a:buFont typeface="Arial" panose="020B0604020202020204" pitchFamily="34" charset="0"/>
              <a:buChar char="+"/>
            </a:pPr>
            <a:r>
              <a:rPr lang="cs-CZ" dirty="0">
                <a:solidFill>
                  <a:srgbClr val="002060"/>
                </a:solidFill>
                <a:latin typeface="Arial" panose="020B0604020202020204" pitchFamily="34" charset="0"/>
              </a:rPr>
              <a:t>Medailové úspěchy</a:t>
            </a:r>
          </a:p>
          <a:p>
            <a:pPr>
              <a:spcAft>
                <a:spcPts val="600"/>
              </a:spcAft>
              <a:buFont typeface="Arial" panose="020B0604020202020204" pitchFamily="34" charset="0"/>
              <a:buChar char="+"/>
            </a:pPr>
            <a:r>
              <a:rPr lang="cs-CZ" dirty="0">
                <a:solidFill>
                  <a:srgbClr val="002060"/>
                </a:solidFill>
                <a:latin typeface="Arial" panose="020B0604020202020204" pitchFamily="34" charset="0"/>
              </a:rPr>
              <a:t>Zajištění chodu Mise</a:t>
            </a:r>
          </a:p>
          <a:p>
            <a:pPr>
              <a:spcAft>
                <a:spcPts val="600"/>
              </a:spcAft>
              <a:buFont typeface="Arial" panose="020B0604020202020204" pitchFamily="34" charset="0"/>
              <a:buChar char="+"/>
            </a:pPr>
            <a:r>
              <a:rPr lang="cs-CZ" dirty="0">
                <a:solidFill>
                  <a:srgbClr val="002060"/>
                </a:solidFill>
                <a:latin typeface="Arial" panose="020B0604020202020204" pitchFamily="34" charset="0"/>
              </a:rPr>
              <a:t>Soudržnost týmu</a:t>
            </a:r>
          </a:p>
          <a:p>
            <a:pPr>
              <a:spcAft>
                <a:spcPts val="600"/>
              </a:spcAft>
              <a:buFont typeface="Arial" panose="020B0604020202020204" pitchFamily="34" charset="0"/>
              <a:buChar char="+"/>
            </a:pPr>
            <a:r>
              <a:rPr lang="cs-CZ" dirty="0">
                <a:solidFill>
                  <a:srgbClr val="002060"/>
                </a:solidFill>
                <a:latin typeface="Arial" panose="020B0604020202020204" pitchFamily="34" charset="0"/>
              </a:rPr>
              <a:t>Atmosféra v týmu</a:t>
            </a:r>
          </a:p>
          <a:p>
            <a:pPr marL="0" indent="0">
              <a:spcAft>
                <a:spcPts val="600"/>
              </a:spcAft>
              <a:buNone/>
            </a:pPr>
            <a:endParaRPr lang="cs-CZ" dirty="0">
              <a:solidFill>
                <a:srgbClr val="002060"/>
              </a:solidFill>
              <a:latin typeface="Arial" panose="020B0604020202020204" pitchFamily="34" charset="0"/>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pic>
        <p:nvPicPr>
          <p:cNvPr id="9" name="Obrázek 8"/>
          <p:cNvPicPr>
            <a:picLocks noChangeAspect="1"/>
          </p:cNvPicPr>
          <p:nvPr/>
        </p:nvPicPr>
        <p:blipFill>
          <a:blip r:embed="rId5"/>
          <a:stretch>
            <a:fillRect/>
          </a:stretch>
        </p:blipFill>
        <p:spPr>
          <a:xfrm>
            <a:off x="9586321" y="2092016"/>
            <a:ext cx="1843322" cy="2727409"/>
          </a:xfrm>
          <a:prstGeom prst="rect">
            <a:avLst/>
          </a:prstGeom>
        </p:spPr>
      </p:pic>
      <p:sp>
        <p:nvSpPr>
          <p:cNvPr id="8" name="Zástupný symbol pro obsah 2"/>
          <p:cNvSpPr txBox="1">
            <a:spLocks/>
          </p:cNvSpPr>
          <p:nvPr/>
        </p:nvSpPr>
        <p:spPr>
          <a:xfrm>
            <a:off x="624838" y="322729"/>
            <a:ext cx="8454615"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600" dirty="0">
                <a:solidFill>
                  <a:srgbClr val="00226C"/>
                </a:solidFill>
              </a:rPr>
              <a:t>Hodnocení – klady a zápory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spTree>
    <p:extLst>
      <p:ext uri="{BB962C8B-B14F-4D97-AF65-F5344CB8AC3E}">
        <p14:creationId xmlns:p14="http://schemas.microsoft.com/office/powerpoint/2010/main" val="3374774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1702" y="957430"/>
            <a:ext cx="5836971" cy="5498003"/>
          </a:xfrm>
        </p:spPr>
        <p:txBody>
          <a:bodyPr>
            <a:normAutofit fontScale="92500" lnSpcReduction="10000"/>
          </a:bodyPr>
          <a:lstStyle/>
          <a:p>
            <a:pPr>
              <a:spcBef>
                <a:spcPts val="0"/>
              </a:spcBef>
              <a:spcAft>
                <a:spcPts val="600"/>
              </a:spcAft>
            </a:pPr>
            <a:r>
              <a:rPr lang="cs-CZ" sz="1800" dirty="0">
                <a:solidFill>
                  <a:srgbClr val="002060"/>
                </a:solidFill>
                <a:latin typeface="Arial" panose="020B0604020202020204" pitchFamily="34" charset="0"/>
              </a:rPr>
              <a:t>Celkový dojem				2,24</a:t>
            </a:r>
          </a:p>
          <a:p>
            <a:pPr>
              <a:spcBef>
                <a:spcPts val="0"/>
              </a:spcBef>
              <a:spcAft>
                <a:spcPts val="600"/>
              </a:spcAft>
            </a:pPr>
            <a:r>
              <a:rPr lang="cs-CZ" sz="1800" dirty="0">
                <a:solidFill>
                  <a:srgbClr val="002060"/>
                </a:solidFill>
                <a:latin typeface="Arial" panose="020B0604020202020204" pitchFamily="34" charset="0"/>
              </a:rPr>
              <a:t>Spokojenost s výkonem 			2,96</a:t>
            </a:r>
          </a:p>
          <a:p>
            <a:pPr lvl="1">
              <a:spcBef>
                <a:spcPts val="0"/>
              </a:spcBef>
              <a:spcAft>
                <a:spcPts val="600"/>
              </a:spcAft>
            </a:pPr>
            <a:r>
              <a:rPr lang="cs-CZ" sz="1400" dirty="0">
                <a:solidFill>
                  <a:srgbClr val="002060"/>
                </a:solidFill>
                <a:latin typeface="Arial" panose="020B0604020202020204" pitchFamily="34" charset="0"/>
              </a:rPr>
              <a:t>Spokojena 1/3 !!</a:t>
            </a:r>
          </a:p>
          <a:p>
            <a:pPr>
              <a:spcBef>
                <a:spcPts val="0"/>
              </a:spcBef>
              <a:spcAft>
                <a:spcPts val="600"/>
              </a:spcAft>
            </a:pPr>
            <a:r>
              <a:rPr lang="cs-CZ" sz="1800" dirty="0">
                <a:solidFill>
                  <a:srgbClr val="002060"/>
                </a:solidFill>
                <a:latin typeface="Arial" panose="020B0604020202020204" pitchFamily="34" charset="0"/>
              </a:rPr>
              <a:t>Zajištění ČOV				1,27</a:t>
            </a:r>
          </a:p>
          <a:p>
            <a:pPr>
              <a:spcBef>
                <a:spcPts val="0"/>
              </a:spcBef>
              <a:spcAft>
                <a:spcPts val="600"/>
              </a:spcAft>
            </a:pPr>
            <a:r>
              <a:rPr lang="cs-CZ" sz="1800" dirty="0">
                <a:solidFill>
                  <a:srgbClr val="002060"/>
                </a:solidFill>
                <a:latin typeface="Arial" panose="020B0604020202020204" pitchFamily="34" charset="0"/>
              </a:rPr>
              <a:t>Zázemí týmu				1,25</a:t>
            </a:r>
          </a:p>
          <a:p>
            <a:pPr>
              <a:spcBef>
                <a:spcPts val="0"/>
              </a:spcBef>
              <a:spcAft>
                <a:spcPts val="600"/>
              </a:spcAft>
            </a:pPr>
            <a:r>
              <a:rPr lang="cs-CZ" sz="1800" dirty="0">
                <a:solidFill>
                  <a:srgbClr val="002060"/>
                </a:solidFill>
                <a:latin typeface="Arial" panose="020B0604020202020204" pitchFamily="34" charset="0"/>
              </a:rPr>
              <a:t>Atmosféra v týmu			1,45</a:t>
            </a:r>
          </a:p>
          <a:p>
            <a:pPr>
              <a:spcBef>
                <a:spcPts val="0"/>
              </a:spcBef>
              <a:spcAft>
                <a:spcPts val="600"/>
              </a:spcAft>
            </a:pPr>
            <a:r>
              <a:rPr lang="cs-CZ" sz="1800" dirty="0">
                <a:solidFill>
                  <a:srgbClr val="002060"/>
                </a:solidFill>
                <a:latin typeface="Arial" panose="020B0604020202020204" pitchFamily="34" charset="0"/>
              </a:rPr>
              <a:t>Medicínské zajištění			1,46</a:t>
            </a:r>
          </a:p>
          <a:p>
            <a:pPr>
              <a:spcBef>
                <a:spcPts val="0"/>
              </a:spcBef>
              <a:spcAft>
                <a:spcPts val="600"/>
              </a:spcAft>
            </a:pPr>
            <a:r>
              <a:rPr lang="cs-CZ" sz="1800" dirty="0">
                <a:solidFill>
                  <a:srgbClr val="002060"/>
                </a:solidFill>
                <a:latin typeface="Arial" panose="020B0604020202020204" pitchFamily="34" charset="0"/>
              </a:rPr>
              <a:t>Příprava a realizace opatření </a:t>
            </a:r>
            <a:r>
              <a:rPr lang="cs-CZ" sz="1800" dirty="0" err="1">
                <a:solidFill>
                  <a:srgbClr val="002060"/>
                </a:solidFill>
                <a:latin typeface="Arial" panose="020B0604020202020204" pitchFamily="34" charset="0"/>
              </a:rPr>
              <a:t>Covid</a:t>
            </a:r>
            <a:r>
              <a:rPr lang="cs-CZ" sz="1800" dirty="0">
                <a:solidFill>
                  <a:srgbClr val="002060"/>
                </a:solidFill>
                <a:latin typeface="Arial" panose="020B0604020202020204" pitchFamily="34" charset="0"/>
              </a:rPr>
              <a:t>		1,68</a:t>
            </a:r>
          </a:p>
          <a:p>
            <a:pPr>
              <a:spcBef>
                <a:spcPts val="0"/>
              </a:spcBef>
              <a:spcAft>
                <a:spcPts val="600"/>
              </a:spcAft>
            </a:pPr>
            <a:r>
              <a:rPr lang="cs-CZ" sz="1800" dirty="0">
                <a:solidFill>
                  <a:srgbClr val="002060"/>
                </a:solidFill>
                <a:latin typeface="Arial" panose="020B0604020202020204" pitchFamily="34" charset="0"/>
              </a:rPr>
              <a:t>Spolupráce s CLO (J. Exner, E. Rybáková)	1,36</a:t>
            </a:r>
          </a:p>
          <a:p>
            <a:pPr>
              <a:spcBef>
                <a:spcPts val="0"/>
              </a:spcBef>
              <a:spcAft>
                <a:spcPts val="600"/>
              </a:spcAft>
            </a:pPr>
            <a:r>
              <a:rPr lang="cs-CZ" sz="1800" dirty="0">
                <a:solidFill>
                  <a:srgbClr val="002060"/>
                </a:solidFill>
                <a:latin typeface="Arial" panose="020B0604020202020204" pitchFamily="34" charset="0"/>
              </a:rPr>
              <a:t>Testování				1,50</a:t>
            </a:r>
          </a:p>
          <a:p>
            <a:pPr>
              <a:spcBef>
                <a:spcPts val="0"/>
              </a:spcBef>
              <a:spcAft>
                <a:spcPts val="600"/>
              </a:spcAft>
            </a:pPr>
            <a:r>
              <a:rPr lang="cs-CZ" sz="1800" dirty="0">
                <a:solidFill>
                  <a:srgbClr val="002060"/>
                </a:solidFill>
                <a:latin typeface="Arial" panose="020B0604020202020204" pitchFamily="34" charset="0"/>
              </a:rPr>
              <a:t>Roušky a desinfekce ČOV		1,25</a:t>
            </a:r>
          </a:p>
          <a:p>
            <a:pPr>
              <a:spcBef>
                <a:spcPts val="0"/>
              </a:spcBef>
              <a:spcAft>
                <a:spcPts val="600"/>
              </a:spcAft>
            </a:pPr>
            <a:r>
              <a:rPr lang="cs-CZ" sz="1800" dirty="0">
                <a:solidFill>
                  <a:srgbClr val="002060"/>
                </a:solidFill>
                <a:latin typeface="Arial" panose="020B0604020202020204" pitchFamily="34" charset="0"/>
              </a:rPr>
              <a:t>Ubytování				2,34</a:t>
            </a:r>
          </a:p>
          <a:p>
            <a:pPr>
              <a:spcBef>
                <a:spcPts val="0"/>
              </a:spcBef>
              <a:spcAft>
                <a:spcPts val="600"/>
              </a:spcAft>
            </a:pPr>
            <a:r>
              <a:rPr lang="cs-CZ" sz="1800" dirty="0">
                <a:solidFill>
                  <a:srgbClr val="002060"/>
                </a:solidFill>
                <a:latin typeface="Arial" panose="020B0604020202020204" pitchFamily="34" charset="0"/>
              </a:rPr>
              <a:t>Strava					1,70</a:t>
            </a:r>
          </a:p>
          <a:p>
            <a:pPr>
              <a:spcBef>
                <a:spcPts val="0"/>
              </a:spcBef>
              <a:spcAft>
                <a:spcPts val="600"/>
              </a:spcAft>
            </a:pPr>
            <a:r>
              <a:rPr lang="cs-CZ" sz="1800" dirty="0">
                <a:solidFill>
                  <a:srgbClr val="002060"/>
                </a:solidFill>
                <a:latin typeface="Arial" panose="020B0604020202020204" pitchFamily="34" charset="0"/>
              </a:rPr>
              <a:t>Doprava na/z OH			1,62</a:t>
            </a:r>
          </a:p>
          <a:p>
            <a:pPr>
              <a:spcBef>
                <a:spcPts val="0"/>
              </a:spcBef>
              <a:spcAft>
                <a:spcPts val="600"/>
              </a:spcAft>
            </a:pPr>
            <a:r>
              <a:rPr lang="cs-CZ" sz="1800" dirty="0" err="1">
                <a:solidFill>
                  <a:srgbClr val="002060"/>
                </a:solidFill>
                <a:latin typeface="Arial" panose="020B0604020202020204" pitchFamily="34" charset="0"/>
              </a:rPr>
              <a:t>Moyobo</a:t>
            </a:r>
            <a:r>
              <a:rPr lang="cs-CZ" sz="1800" dirty="0">
                <a:solidFill>
                  <a:srgbClr val="002060"/>
                </a:solidFill>
                <a:latin typeface="Arial" panose="020B0604020202020204" pitchFamily="34" charset="0"/>
              </a:rPr>
              <a:t> – komunikační aplikace ČOT	1,52</a:t>
            </a:r>
          </a:p>
          <a:p>
            <a:pPr>
              <a:spcBef>
                <a:spcPts val="0"/>
              </a:spcBef>
              <a:spcAft>
                <a:spcPts val="600"/>
              </a:spcAft>
            </a:pPr>
            <a:r>
              <a:rPr lang="cs-CZ" sz="1800" dirty="0">
                <a:solidFill>
                  <a:srgbClr val="0070C0"/>
                </a:solidFill>
                <a:latin typeface="Arial" panose="020B0604020202020204" pitchFamily="34" charset="0"/>
              </a:rPr>
              <a:t>Vlastní matrace				1,07</a:t>
            </a:r>
          </a:p>
          <a:p>
            <a:pPr>
              <a:spcBef>
                <a:spcPts val="0"/>
              </a:spcBef>
              <a:spcAft>
                <a:spcPts val="600"/>
              </a:spcAft>
            </a:pPr>
            <a:r>
              <a:rPr lang="cs-CZ" sz="1800" dirty="0">
                <a:solidFill>
                  <a:srgbClr val="002060"/>
                </a:solidFill>
                <a:latin typeface="Arial" panose="020B0604020202020204" pitchFamily="34" charset="0"/>
              </a:rPr>
              <a:t>Spolupráce s „media“ týmem		1,59</a:t>
            </a:r>
          </a:p>
          <a:p>
            <a:pPr>
              <a:spcBef>
                <a:spcPts val="0"/>
              </a:spcBef>
              <a:spcAft>
                <a:spcPts val="600"/>
              </a:spcAft>
            </a:pPr>
            <a:r>
              <a:rPr lang="cs-CZ" sz="1800" dirty="0">
                <a:solidFill>
                  <a:srgbClr val="002060"/>
                </a:solidFill>
                <a:latin typeface="Arial" panose="020B0604020202020204" pitchFamily="34" charset="0"/>
              </a:rPr>
              <a:t>Nástupová kolekce			1,33</a:t>
            </a:r>
          </a:p>
          <a:p>
            <a:pPr>
              <a:spcBef>
                <a:spcPts val="0"/>
              </a:spcBef>
              <a:spcAft>
                <a:spcPts val="600"/>
              </a:spcAft>
            </a:pPr>
            <a:r>
              <a:rPr lang="cs-CZ" sz="1800" dirty="0">
                <a:solidFill>
                  <a:srgbClr val="002060"/>
                </a:solidFill>
                <a:latin typeface="Arial" panose="020B0604020202020204" pitchFamily="34" charset="0"/>
              </a:rPr>
              <a:t>Fasování vybavení			1,23</a:t>
            </a:r>
          </a:p>
          <a:p>
            <a:pPr marL="0" indent="0">
              <a:spcAft>
                <a:spcPts val="600"/>
              </a:spcAft>
              <a:buNone/>
            </a:pPr>
            <a:endParaRPr lang="cs-CZ" dirty="0">
              <a:solidFill>
                <a:srgbClr val="002060"/>
              </a:solidFill>
              <a:latin typeface="Arial" panose="020B0604020202020204" pitchFamily="34" charset="0"/>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sp>
        <p:nvSpPr>
          <p:cNvPr id="8" name="Zástupný symbol pro obsah 2"/>
          <p:cNvSpPr txBox="1">
            <a:spLocks/>
          </p:cNvSpPr>
          <p:nvPr/>
        </p:nvSpPr>
        <p:spPr>
          <a:xfrm>
            <a:off x="333436" y="129134"/>
            <a:ext cx="8454615" cy="634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200" dirty="0">
                <a:solidFill>
                  <a:srgbClr val="00226C"/>
                </a:solidFill>
              </a:rPr>
              <a:t>Hodnocení – sportovci (1 – 5)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pic>
        <p:nvPicPr>
          <p:cNvPr id="2" name="Obrázek 1">
            <a:extLst>
              <a:ext uri="{FF2B5EF4-FFF2-40B4-BE49-F238E27FC236}">
                <a16:creationId xmlns:a16="http://schemas.microsoft.com/office/drawing/2014/main" id="{A7F38A89-C623-4C7F-A102-60E791E107A7}"/>
              </a:ext>
            </a:extLst>
          </p:cNvPr>
          <p:cNvPicPr>
            <a:picLocks noChangeAspect="1"/>
          </p:cNvPicPr>
          <p:nvPr/>
        </p:nvPicPr>
        <p:blipFill>
          <a:blip r:embed="rId5"/>
          <a:stretch>
            <a:fillRect/>
          </a:stretch>
        </p:blipFill>
        <p:spPr>
          <a:xfrm>
            <a:off x="6029848" y="910928"/>
            <a:ext cx="5916619" cy="2795503"/>
          </a:xfrm>
          <a:prstGeom prst="rect">
            <a:avLst/>
          </a:prstGeom>
          <a:ln>
            <a:solidFill>
              <a:schemeClr val="accent1"/>
            </a:solidFill>
          </a:ln>
        </p:spPr>
      </p:pic>
      <p:pic>
        <p:nvPicPr>
          <p:cNvPr id="6" name="Obrázek 5">
            <a:extLst>
              <a:ext uri="{FF2B5EF4-FFF2-40B4-BE49-F238E27FC236}">
                <a16:creationId xmlns:a16="http://schemas.microsoft.com/office/drawing/2014/main" id="{A91E3299-24BC-47A0-9679-4282E215FEED}"/>
              </a:ext>
            </a:extLst>
          </p:cNvPr>
          <p:cNvPicPr>
            <a:picLocks noChangeAspect="1"/>
          </p:cNvPicPr>
          <p:nvPr/>
        </p:nvPicPr>
        <p:blipFill>
          <a:blip r:embed="rId6"/>
          <a:stretch>
            <a:fillRect/>
          </a:stretch>
        </p:blipFill>
        <p:spPr>
          <a:xfrm>
            <a:off x="6029848" y="3931078"/>
            <a:ext cx="5916619" cy="2421869"/>
          </a:xfrm>
          <a:prstGeom prst="rect">
            <a:avLst/>
          </a:prstGeom>
          <a:ln>
            <a:solidFill>
              <a:schemeClr val="accent1"/>
            </a:solidFill>
          </a:ln>
        </p:spPr>
      </p:pic>
    </p:spTree>
    <p:extLst>
      <p:ext uri="{BB962C8B-B14F-4D97-AF65-F5344CB8AC3E}">
        <p14:creationId xmlns:p14="http://schemas.microsoft.com/office/powerpoint/2010/main" val="2765350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1702" y="904568"/>
            <a:ext cx="5836971" cy="5550865"/>
          </a:xfrm>
        </p:spPr>
        <p:txBody>
          <a:bodyPr>
            <a:normAutofit fontScale="92500" lnSpcReduction="10000"/>
          </a:bodyPr>
          <a:lstStyle/>
          <a:p>
            <a:pPr>
              <a:spcBef>
                <a:spcPts val="0"/>
              </a:spcBef>
              <a:spcAft>
                <a:spcPts val="600"/>
              </a:spcAft>
            </a:pPr>
            <a:r>
              <a:rPr lang="cs-CZ" sz="1800" dirty="0">
                <a:solidFill>
                  <a:srgbClr val="002060"/>
                </a:solidFill>
                <a:latin typeface="Arial" panose="020B0604020202020204" pitchFamily="34" charset="0"/>
              </a:rPr>
              <a:t>Celkový dojem				1,85</a:t>
            </a:r>
          </a:p>
          <a:p>
            <a:pPr>
              <a:spcBef>
                <a:spcPts val="0"/>
              </a:spcBef>
              <a:spcAft>
                <a:spcPts val="600"/>
              </a:spcAft>
            </a:pPr>
            <a:r>
              <a:rPr lang="cs-CZ" sz="1800" dirty="0">
                <a:solidFill>
                  <a:srgbClr val="002060"/>
                </a:solidFill>
                <a:latin typeface="Arial" panose="020B0604020202020204" pitchFamily="34" charset="0"/>
              </a:rPr>
              <a:t>Organizace ze strany pořadatele		1,94</a:t>
            </a:r>
          </a:p>
          <a:p>
            <a:pPr>
              <a:spcBef>
                <a:spcPts val="0"/>
              </a:spcBef>
              <a:spcAft>
                <a:spcPts val="600"/>
              </a:spcAft>
            </a:pPr>
            <a:r>
              <a:rPr lang="cs-CZ" sz="1800" dirty="0">
                <a:solidFill>
                  <a:srgbClr val="002060"/>
                </a:solidFill>
                <a:latin typeface="Arial" panose="020B0604020202020204" pitchFamily="34" charset="0"/>
              </a:rPr>
              <a:t>Proces akreditace a nominace 		1,54</a:t>
            </a:r>
            <a:endParaRPr lang="cs-CZ" sz="1400" dirty="0">
              <a:solidFill>
                <a:srgbClr val="002060"/>
              </a:solidFill>
              <a:latin typeface="Arial" panose="020B0604020202020204" pitchFamily="34" charset="0"/>
            </a:endParaRPr>
          </a:p>
          <a:p>
            <a:pPr>
              <a:spcBef>
                <a:spcPts val="0"/>
              </a:spcBef>
              <a:spcAft>
                <a:spcPts val="600"/>
              </a:spcAft>
            </a:pPr>
            <a:r>
              <a:rPr lang="cs-CZ" sz="1800" dirty="0">
                <a:solidFill>
                  <a:srgbClr val="002060"/>
                </a:solidFill>
                <a:latin typeface="Arial" panose="020B0604020202020204" pitchFamily="34" charset="0"/>
              </a:rPr>
              <a:t>Zajištění ČOV				1,23</a:t>
            </a:r>
          </a:p>
          <a:p>
            <a:pPr>
              <a:spcBef>
                <a:spcPts val="0"/>
              </a:spcBef>
              <a:spcAft>
                <a:spcPts val="600"/>
              </a:spcAft>
            </a:pPr>
            <a:r>
              <a:rPr lang="cs-CZ" sz="1800" dirty="0">
                <a:solidFill>
                  <a:srgbClr val="002060"/>
                </a:solidFill>
                <a:latin typeface="Arial" panose="020B0604020202020204" pitchFamily="34" charset="0"/>
              </a:rPr>
              <a:t>Zázemí týmu				1,29</a:t>
            </a:r>
          </a:p>
          <a:p>
            <a:pPr>
              <a:spcBef>
                <a:spcPts val="0"/>
              </a:spcBef>
              <a:spcAft>
                <a:spcPts val="600"/>
              </a:spcAft>
            </a:pPr>
            <a:r>
              <a:rPr lang="cs-CZ" sz="1800" dirty="0">
                <a:solidFill>
                  <a:srgbClr val="002060"/>
                </a:solidFill>
                <a:latin typeface="Arial" panose="020B0604020202020204" pitchFamily="34" charset="0"/>
              </a:rPr>
              <a:t>Atmosféra v týmu			1,31</a:t>
            </a:r>
          </a:p>
          <a:p>
            <a:pPr>
              <a:spcBef>
                <a:spcPts val="0"/>
              </a:spcBef>
              <a:spcAft>
                <a:spcPts val="600"/>
              </a:spcAft>
            </a:pPr>
            <a:r>
              <a:rPr lang="cs-CZ" sz="1800" dirty="0">
                <a:solidFill>
                  <a:srgbClr val="002060"/>
                </a:solidFill>
                <a:latin typeface="Arial" panose="020B0604020202020204" pitchFamily="34" charset="0"/>
              </a:rPr>
              <a:t>Medicínské zajištění			1,20</a:t>
            </a:r>
          </a:p>
          <a:p>
            <a:pPr>
              <a:spcBef>
                <a:spcPts val="0"/>
              </a:spcBef>
              <a:spcAft>
                <a:spcPts val="600"/>
              </a:spcAft>
            </a:pPr>
            <a:r>
              <a:rPr lang="cs-CZ" sz="1800" dirty="0">
                <a:solidFill>
                  <a:srgbClr val="002060"/>
                </a:solidFill>
                <a:latin typeface="Arial" panose="020B0604020202020204" pitchFamily="34" charset="0"/>
              </a:rPr>
              <a:t>Příprava a realizace opatření </a:t>
            </a:r>
            <a:r>
              <a:rPr lang="cs-CZ" sz="1800" dirty="0" err="1">
                <a:solidFill>
                  <a:srgbClr val="002060"/>
                </a:solidFill>
                <a:latin typeface="Arial" panose="020B0604020202020204" pitchFamily="34" charset="0"/>
              </a:rPr>
              <a:t>Covid</a:t>
            </a:r>
            <a:r>
              <a:rPr lang="cs-CZ" sz="1800" dirty="0">
                <a:solidFill>
                  <a:srgbClr val="002060"/>
                </a:solidFill>
                <a:latin typeface="Arial" panose="020B0604020202020204" pitchFamily="34" charset="0"/>
              </a:rPr>
              <a:t>		1,26</a:t>
            </a:r>
          </a:p>
          <a:p>
            <a:pPr>
              <a:spcBef>
                <a:spcPts val="0"/>
              </a:spcBef>
              <a:spcAft>
                <a:spcPts val="600"/>
              </a:spcAft>
            </a:pPr>
            <a:r>
              <a:rPr lang="cs-CZ" sz="1800" dirty="0">
                <a:solidFill>
                  <a:srgbClr val="0070C0"/>
                </a:solidFill>
                <a:latin typeface="Arial" panose="020B0604020202020204" pitchFamily="34" charset="0"/>
              </a:rPr>
              <a:t>Spolupráce s CLO (J. Exner, E. Rybáková)	1,06</a:t>
            </a:r>
          </a:p>
          <a:p>
            <a:pPr>
              <a:spcBef>
                <a:spcPts val="0"/>
              </a:spcBef>
              <a:spcAft>
                <a:spcPts val="600"/>
              </a:spcAft>
            </a:pPr>
            <a:r>
              <a:rPr lang="cs-CZ" sz="1800" dirty="0">
                <a:solidFill>
                  <a:srgbClr val="002060"/>
                </a:solidFill>
                <a:latin typeface="Arial" panose="020B0604020202020204" pitchFamily="34" charset="0"/>
              </a:rPr>
              <a:t>Testování				1,43</a:t>
            </a:r>
          </a:p>
          <a:p>
            <a:pPr>
              <a:spcBef>
                <a:spcPts val="0"/>
              </a:spcBef>
              <a:spcAft>
                <a:spcPts val="600"/>
              </a:spcAft>
            </a:pPr>
            <a:r>
              <a:rPr lang="cs-CZ" sz="1800" dirty="0">
                <a:solidFill>
                  <a:srgbClr val="002060"/>
                </a:solidFill>
                <a:latin typeface="Arial" panose="020B0604020202020204" pitchFamily="34" charset="0"/>
              </a:rPr>
              <a:t>Práce realizačního týmu ČOV		1,07</a:t>
            </a:r>
          </a:p>
          <a:p>
            <a:pPr>
              <a:spcBef>
                <a:spcPts val="0"/>
              </a:spcBef>
              <a:spcAft>
                <a:spcPts val="600"/>
              </a:spcAft>
            </a:pPr>
            <a:r>
              <a:rPr lang="cs-CZ" sz="1800" dirty="0">
                <a:solidFill>
                  <a:srgbClr val="002060"/>
                </a:solidFill>
                <a:latin typeface="Arial" panose="020B0604020202020204" pitchFamily="34" charset="0"/>
              </a:rPr>
              <a:t>Ubytování				1,74</a:t>
            </a:r>
          </a:p>
          <a:p>
            <a:pPr>
              <a:spcBef>
                <a:spcPts val="0"/>
              </a:spcBef>
              <a:spcAft>
                <a:spcPts val="600"/>
              </a:spcAft>
            </a:pPr>
            <a:r>
              <a:rPr lang="cs-CZ" sz="1800" dirty="0">
                <a:solidFill>
                  <a:srgbClr val="002060"/>
                </a:solidFill>
                <a:latin typeface="Arial" panose="020B0604020202020204" pitchFamily="34" charset="0"/>
              </a:rPr>
              <a:t>Strava					1,43</a:t>
            </a:r>
          </a:p>
          <a:p>
            <a:pPr>
              <a:spcBef>
                <a:spcPts val="0"/>
              </a:spcBef>
              <a:spcAft>
                <a:spcPts val="600"/>
              </a:spcAft>
            </a:pPr>
            <a:r>
              <a:rPr lang="cs-CZ" sz="1800" dirty="0">
                <a:solidFill>
                  <a:srgbClr val="002060"/>
                </a:solidFill>
                <a:latin typeface="Arial" panose="020B0604020202020204" pitchFamily="34" charset="0"/>
              </a:rPr>
              <a:t>Doprava na/z OH			1,40</a:t>
            </a:r>
          </a:p>
          <a:p>
            <a:pPr>
              <a:spcBef>
                <a:spcPts val="0"/>
              </a:spcBef>
              <a:spcAft>
                <a:spcPts val="600"/>
              </a:spcAft>
            </a:pPr>
            <a:r>
              <a:rPr lang="cs-CZ" sz="1800" dirty="0" err="1">
                <a:solidFill>
                  <a:srgbClr val="002060"/>
                </a:solidFill>
                <a:latin typeface="Arial" panose="020B0604020202020204" pitchFamily="34" charset="0"/>
              </a:rPr>
              <a:t>Moyobo</a:t>
            </a:r>
            <a:r>
              <a:rPr lang="cs-CZ" sz="1800" dirty="0">
                <a:solidFill>
                  <a:srgbClr val="002060"/>
                </a:solidFill>
                <a:latin typeface="Arial" panose="020B0604020202020204" pitchFamily="34" charset="0"/>
              </a:rPr>
              <a:t> – komunikační aplikace ČOT	1,51</a:t>
            </a:r>
          </a:p>
          <a:p>
            <a:pPr>
              <a:spcBef>
                <a:spcPts val="0"/>
              </a:spcBef>
              <a:spcAft>
                <a:spcPts val="600"/>
              </a:spcAft>
            </a:pPr>
            <a:r>
              <a:rPr lang="cs-CZ" sz="1800" dirty="0">
                <a:solidFill>
                  <a:srgbClr val="002060"/>
                </a:solidFill>
                <a:latin typeface="Arial" panose="020B0604020202020204" pitchFamily="34" charset="0"/>
              </a:rPr>
              <a:t>Spolupráce s „media“ týmem		1,33</a:t>
            </a:r>
          </a:p>
          <a:p>
            <a:pPr>
              <a:spcBef>
                <a:spcPts val="0"/>
              </a:spcBef>
              <a:spcAft>
                <a:spcPts val="600"/>
              </a:spcAft>
            </a:pPr>
            <a:r>
              <a:rPr lang="cs-CZ" sz="1800" dirty="0">
                <a:solidFill>
                  <a:srgbClr val="002060"/>
                </a:solidFill>
                <a:latin typeface="Arial" panose="020B0604020202020204" pitchFamily="34" charset="0"/>
              </a:rPr>
              <a:t>Společné oblečení výpravy		1,46</a:t>
            </a:r>
          </a:p>
          <a:p>
            <a:pPr>
              <a:spcBef>
                <a:spcPts val="0"/>
              </a:spcBef>
              <a:spcAft>
                <a:spcPts val="600"/>
              </a:spcAft>
            </a:pPr>
            <a:r>
              <a:rPr lang="cs-CZ" sz="1800" dirty="0">
                <a:solidFill>
                  <a:srgbClr val="002060"/>
                </a:solidFill>
                <a:latin typeface="Arial" panose="020B0604020202020204" pitchFamily="34" charset="0"/>
              </a:rPr>
              <a:t>Fasování vybavení			1,34</a:t>
            </a:r>
          </a:p>
          <a:p>
            <a:pPr marL="0" indent="0">
              <a:spcAft>
                <a:spcPts val="600"/>
              </a:spcAft>
              <a:buNone/>
            </a:pPr>
            <a:endParaRPr lang="cs-CZ" dirty="0">
              <a:solidFill>
                <a:srgbClr val="002060"/>
              </a:solidFill>
              <a:latin typeface="Arial" panose="020B0604020202020204" pitchFamily="34" charset="0"/>
            </a:endParaRPr>
          </a:p>
        </p:txBody>
      </p:sp>
      <p:pic>
        <p:nvPicPr>
          <p:cNvPr id="4" name="Obrázek 3"/>
          <p:cNvPicPr>
            <a:picLocks noChangeAspect="1"/>
          </p:cNvPicPr>
          <p:nvPr/>
        </p:nvPicPr>
        <p:blipFill>
          <a:blip r:embed="rId3"/>
          <a:stretch>
            <a:fillRect/>
          </a:stretch>
        </p:blipFill>
        <p:spPr>
          <a:xfrm>
            <a:off x="0" y="6455434"/>
            <a:ext cx="12192000" cy="402566"/>
          </a:xfrm>
          <a:prstGeom prst="rect">
            <a:avLst/>
          </a:prstGeom>
        </p:spPr>
      </p:pic>
      <p:pic>
        <p:nvPicPr>
          <p:cNvPr id="5" name="Obrázek 4"/>
          <p:cNvPicPr>
            <a:picLocks noChangeAspect="1"/>
          </p:cNvPicPr>
          <p:nvPr/>
        </p:nvPicPr>
        <p:blipFill>
          <a:blip r:embed="rId4"/>
          <a:stretch>
            <a:fillRect/>
          </a:stretch>
        </p:blipFill>
        <p:spPr>
          <a:xfrm>
            <a:off x="10987088" y="212725"/>
            <a:ext cx="959380" cy="558369"/>
          </a:xfrm>
          <a:prstGeom prst="rect">
            <a:avLst/>
          </a:prstGeom>
        </p:spPr>
      </p:pic>
      <p:sp>
        <p:nvSpPr>
          <p:cNvPr id="7" name="Obdélník 6"/>
          <p:cNvSpPr/>
          <p:nvPr/>
        </p:nvSpPr>
        <p:spPr>
          <a:xfrm>
            <a:off x="8344846" y="6540157"/>
            <a:ext cx="3659976" cy="246221"/>
          </a:xfrm>
          <a:prstGeom prst="rect">
            <a:avLst/>
          </a:prstGeom>
        </p:spPr>
        <p:txBody>
          <a:bodyPr wrap="none">
            <a:spAutoFit/>
          </a:bodyPr>
          <a:lstStyle/>
          <a:p>
            <a:pPr lvl="0"/>
            <a:r>
              <a:rPr lang="cs-CZ" sz="1000" dirty="0">
                <a:solidFill>
                  <a:srgbClr val="A7A7A7"/>
                </a:solidFill>
                <a:latin typeface="Arial" panose="020B0604020202020204" pitchFamily="34" charset="0"/>
              </a:rPr>
              <a:t>ČESKÝ OLYMPIJSKÝ TÝM | Sportovní úsek ČOV | září 2021|</a:t>
            </a:r>
            <a:endParaRPr lang="cs-CZ" sz="1000" dirty="0">
              <a:solidFill>
                <a:prstClr val="black"/>
              </a:solidFill>
            </a:endParaRPr>
          </a:p>
        </p:txBody>
      </p:sp>
      <p:sp>
        <p:nvSpPr>
          <p:cNvPr id="8" name="Zástupný symbol pro obsah 2"/>
          <p:cNvSpPr txBox="1">
            <a:spLocks/>
          </p:cNvSpPr>
          <p:nvPr/>
        </p:nvSpPr>
        <p:spPr>
          <a:xfrm>
            <a:off x="333436" y="129134"/>
            <a:ext cx="5202125" cy="5583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3200" dirty="0">
                <a:solidFill>
                  <a:srgbClr val="00226C"/>
                </a:solidFill>
              </a:rPr>
              <a:t>Hodnocení – doprovod (1 – 5) </a:t>
            </a:r>
          </a:p>
          <a:p>
            <a:pPr marL="0" indent="0">
              <a:spcAft>
                <a:spcPts val="600"/>
              </a:spcAft>
              <a:buFont typeface="Arial" panose="020B0604020202020204" pitchFamily="34" charset="0"/>
              <a:buNone/>
            </a:pPr>
            <a:endParaRPr lang="cs-CZ" dirty="0">
              <a:solidFill>
                <a:srgbClr val="002060"/>
              </a:solidFill>
              <a:latin typeface="Arial" panose="020B0604020202020204" pitchFamily="34" charset="0"/>
            </a:endParaRPr>
          </a:p>
        </p:txBody>
      </p:sp>
      <p:pic>
        <p:nvPicPr>
          <p:cNvPr id="9" name="Obrázek 8">
            <a:extLst>
              <a:ext uri="{FF2B5EF4-FFF2-40B4-BE49-F238E27FC236}">
                <a16:creationId xmlns:a16="http://schemas.microsoft.com/office/drawing/2014/main" id="{FE87D45C-0076-4D03-8014-729A317E1822}"/>
              </a:ext>
            </a:extLst>
          </p:cNvPr>
          <p:cNvPicPr>
            <a:picLocks noChangeAspect="1"/>
          </p:cNvPicPr>
          <p:nvPr/>
        </p:nvPicPr>
        <p:blipFill>
          <a:blip r:embed="rId5"/>
          <a:stretch>
            <a:fillRect/>
          </a:stretch>
        </p:blipFill>
        <p:spPr>
          <a:xfrm>
            <a:off x="5535561" y="1927454"/>
            <a:ext cx="6427357" cy="3018653"/>
          </a:xfrm>
          <a:prstGeom prst="rect">
            <a:avLst/>
          </a:prstGeom>
          <a:ln>
            <a:solidFill>
              <a:schemeClr val="accent1"/>
            </a:solidFill>
          </a:ln>
        </p:spPr>
      </p:pic>
    </p:spTree>
    <p:extLst>
      <p:ext uri="{BB962C8B-B14F-4D97-AF65-F5344CB8AC3E}">
        <p14:creationId xmlns:p14="http://schemas.microsoft.com/office/powerpoint/2010/main" val="346645949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10443</TotalTime>
  <Words>3014</Words>
  <Application>Microsoft Office PowerPoint</Application>
  <PresentationFormat>Širokoúhlá obrazovka</PresentationFormat>
  <Paragraphs>233</Paragraphs>
  <Slides>11</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TOKYO 2020                  hodnocení  VV 6. 9. 2021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Příprava na NOVÉ HRY</dc:title>
  <dc:creator>Martin Doktor</dc:creator>
  <cp:lastModifiedBy>Martin Doktor</cp:lastModifiedBy>
  <cp:revision>132</cp:revision>
  <cp:lastPrinted>2021-04-15T08:22:16Z</cp:lastPrinted>
  <dcterms:created xsi:type="dcterms:W3CDTF">2020-10-16T06:04:00Z</dcterms:created>
  <dcterms:modified xsi:type="dcterms:W3CDTF">2021-09-06T06:34:41Z</dcterms:modified>
</cp:coreProperties>
</file>